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864" r:id="rId2"/>
    <p:sldId id="867" r:id="rId3"/>
    <p:sldId id="868" r:id="rId4"/>
    <p:sldId id="869" r:id="rId5"/>
    <p:sldId id="870" r:id="rId6"/>
    <p:sldId id="871" r:id="rId7"/>
    <p:sldId id="872" r:id="rId8"/>
    <p:sldId id="873" r:id="rId9"/>
    <p:sldId id="880" r:id="rId10"/>
    <p:sldId id="881" r:id="rId11"/>
    <p:sldId id="882" r:id="rId12"/>
    <p:sldId id="874" r:id="rId13"/>
    <p:sldId id="875" r:id="rId14"/>
    <p:sldId id="876" r:id="rId15"/>
    <p:sldId id="877" r:id="rId16"/>
    <p:sldId id="811" r:id="rId17"/>
    <p:sldId id="878" r:id="rId18"/>
    <p:sldId id="879" r:id="rId19"/>
    <p:sldId id="866" r:id="rId20"/>
    <p:sldId id="836" r:id="rId21"/>
    <p:sldId id="837" r:id="rId22"/>
    <p:sldId id="831" r:id="rId23"/>
    <p:sldId id="895" r:id="rId24"/>
    <p:sldId id="896" r:id="rId25"/>
    <p:sldId id="840" r:id="rId26"/>
    <p:sldId id="897" r:id="rId27"/>
    <p:sldId id="846" r:id="rId28"/>
    <p:sldId id="849" r:id="rId29"/>
    <p:sldId id="850" r:id="rId30"/>
    <p:sldId id="851" r:id="rId31"/>
    <p:sldId id="860" r:id="rId32"/>
    <p:sldId id="845" r:id="rId33"/>
    <p:sldId id="853" r:id="rId34"/>
    <p:sldId id="833" r:id="rId35"/>
    <p:sldId id="854" r:id="rId36"/>
    <p:sldId id="861" r:id="rId37"/>
    <p:sldId id="857" r:id="rId38"/>
    <p:sldId id="862" r:id="rId39"/>
    <p:sldId id="858" r:id="rId40"/>
    <p:sldId id="863" r:id="rId41"/>
    <p:sldId id="859" r:id="rId42"/>
    <p:sldId id="832" r:id="rId43"/>
    <p:sldId id="855" r:id="rId44"/>
    <p:sldId id="898" r:id="rId45"/>
    <p:sldId id="856" r:id="rId46"/>
    <p:sldId id="894" r:id="rId47"/>
    <p:sldId id="883" r:id="rId48"/>
    <p:sldId id="884" r:id="rId49"/>
    <p:sldId id="885" r:id="rId50"/>
    <p:sldId id="886" r:id="rId51"/>
    <p:sldId id="887" r:id="rId52"/>
    <p:sldId id="888" r:id="rId53"/>
    <p:sldId id="889" r:id="rId54"/>
    <p:sldId id="892" r:id="rId55"/>
    <p:sldId id="890" r:id="rId56"/>
    <p:sldId id="891" r:id="rId57"/>
    <p:sldId id="838" r:id="rId58"/>
    <p:sldId id="839" r:id="rId59"/>
    <p:sldId id="841" r:id="rId60"/>
    <p:sldId id="842" r:id="rId61"/>
    <p:sldId id="843" r:id="rId62"/>
    <p:sldId id="844" r:id="rId63"/>
    <p:sldId id="893"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97" autoAdjust="0"/>
    <p:restoredTop sz="91701" autoAdjust="0"/>
  </p:normalViewPr>
  <p:slideViewPr>
    <p:cSldViewPr snapToGrid="0">
      <p:cViewPr varScale="1">
        <p:scale>
          <a:sx n="112" d="100"/>
          <a:sy n="112" d="100"/>
        </p:scale>
        <p:origin x="1120"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Edward\Desktop\HarvardSpringAdmin2019\book%20material\datasets\Utilities.csv"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Edward\Desktop\HarvardSpringAdmin2019\book%20material\datasets\Utilities.csv"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Edward\Desktop\HarvardSpringAdmin2019\book%20material\datasets\Utilities.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Edward\Desktop\HarvardSpringAdmin2019\book%20material\datasets\Utilities.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Edward\Desktop\HarvardSpringAdmin2019\book%20material\datasets\Utilities.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Edward\Desktop\HarvardSpringAdmin2019\book%20material\datasets\Utilities.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Edward\Desktop\HarvardSpringAdmin2019\book%20material\datasets\Utilities.csv"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Edward\Desktop\HarvardSpringAdmin2019\book%20material\datasets\Utilities.csv"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Edward\Desktop\HarvardSpringAdmin2019\book%20material\datasets\Utilities.csv"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Edward\Desktop\HarvardSpringAdmin2019\book%20material\datasets\Utilities.csv"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Sheet1!$C$6</c:f>
              <c:strCache>
                <c:ptCount val="1"/>
                <c:pt idx="0">
                  <c:v>Doc2</c:v>
                </c:pt>
              </c:strCache>
            </c:strRef>
          </c:tx>
          <c:spPr>
            <a:ln w="19050" cap="rnd">
              <a:noFill/>
              <a:round/>
            </a:ln>
            <a:effectLst/>
          </c:spPr>
          <c:marker>
            <c:symbol val="circle"/>
            <c:size val="5"/>
            <c:spPr>
              <a:solidFill>
                <a:schemeClr val="accent1"/>
              </a:solidFill>
              <a:ln w="63500">
                <a:solidFill>
                  <a:schemeClr val="accent1"/>
                </a:solidFill>
              </a:ln>
              <a:effectLst/>
            </c:spPr>
          </c:marker>
          <c:xVal>
            <c:numRef>
              <c:f>Sheet1!$B$7:$B$12</c:f>
              <c:numCache>
                <c:formatCode>General</c:formatCode>
                <c:ptCount val="6"/>
                <c:pt idx="0">
                  <c:v>10</c:v>
                </c:pt>
                <c:pt idx="1">
                  <c:v>11</c:v>
                </c:pt>
                <c:pt idx="2">
                  <c:v>8</c:v>
                </c:pt>
                <c:pt idx="3">
                  <c:v>3</c:v>
                </c:pt>
                <c:pt idx="4">
                  <c:v>2</c:v>
                </c:pt>
                <c:pt idx="5">
                  <c:v>1</c:v>
                </c:pt>
              </c:numCache>
            </c:numRef>
          </c:xVal>
          <c:yVal>
            <c:numRef>
              <c:f>Sheet1!$C$7:$C$12</c:f>
              <c:numCache>
                <c:formatCode>General</c:formatCode>
                <c:ptCount val="6"/>
                <c:pt idx="0">
                  <c:v>6</c:v>
                </c:pt>
                <c:pt idx="1">
                  <c:v>4</c:v>
                </c:pt>
                <c:pt idx="2">
                  <c:v>5</c:v>
                </c:pt>
                <c:pt idx="3">
                  <c:v>3</c:v>
                </c:pt>
                <c:pt idx="4">
                  <c:v>2.8</c:v>
                </c:pt>
                <c:pt idx="5">
                  <c:v>1</c:v>
                </c:pt>
              </c:numCache>
            </c:numRef>
          </c:yVal>
          <c:smooth val="0"/>
          <c:extLst>
            <c:ext xmlns:c16="http://schemas.microsoft.com/office/drawing/2014/chart" uri="{C3380CC4-5D6E-409C-BE32-E72D297353CC}">
              <c16:uniqueId val="{00000000-FF8B-6B46-84B9-D1EE2B356B1C}"/>
            </c:ext>
          </c:extLst>
        </c:ser>
        <c:dLbls>
          <c:showLegendKey val="0"/>
          <c:showVal val="0"/>
          <c:showCatName val="0"/>
          <c:showSerName val="0"/>
          <c:showPercent val="0"/>
          <c:showBubbleSize val="0"/>
        </c:dLbls>
        <c:axId val="367869568"/>
        <c:axId val="364785040"/>
      </c:scatterChart>
      <c:valAx>
        <c:axId val="367869568"/>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785040"/>
        <c:crosses val="autoZero"/>
        <c:crossBetween val="midCat"/>
      </c:valAx>
      <c:valAx>
        <c:axId val="364785040"/>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78695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Utilities!$B$1</c:f>
              <c:strCache>
                <c:ptCount val="1"/>
                <c:pt idx="0">
                  <c:v>Fixed_charge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Utilities!$B$2:$B$23</c:f>
            </c:numRef>
          </c:yVal>
          <c:smooth val="0"/>
          <c:extLst>
            <c:ext xmlns:c16="http://schemas.microsoft.com/office/drawing/2014/chart" uri="{C3380CC4-5D6E-409C-BE32-E72D297353CC}">
              <c16:uniqueId val="{00000000-0B9E-2242-8834-81FB9FE8DAE6}"/>
            </c:ext>
          </c:extLst>
        </c:ser>
        <c:ser>
          <c:idx val="1"/>
          <c:order val="1"/>
          <c:tx>
            <c:strRef>
              <c:f>Utilities!$C$1</c:f>
              <c:strCache>
                <c:ptCount val="1"/>
                <c:pt idx="0">
                  <c:v>RoR</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Utilities!$C$2:$C$23</c:f>
            </c:numRef>
          </c:yVal>
          <c:smooth val="0"/>
          <c:extLst>
            <c:ext xmlns:c16="http://schemas.microsoft.com/office/drawing/2014/chart" uri="{C3380CC4-5D6E-409C-BE32-E72D297353CC}">
              <c16:uniqueId val="{00000001-0B9E-2242-8834-81FB9FE8DAE6}"/>
            </c:ext>
          </c:extLst>
        </c:ser>
        <c:ser>
          <c:idx val="2"/>
          <c:order val="2"/>
          <c:tx>
            <c:strRef>
              <c:f>Utilities!$D$1</c:f>
              <c:strCache>
                <c:ptCount val="1"/>
                <c:pt idx="0">
                  <c:v>Cost</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Utilities!$D$2:$D$23</c:f>
            </c:numRef>
          </c:yVal>
          <c:smooth val="0"/>
          <c:extLst>
            <c:ext xmlns:c16="http://schemas.microsoft.com/office/drawing/2014/chart" uri="{C3380CC4-5D6E-409C-BE32-E72D297353CC}">
              <c16:uniqueId val="{00000002-0B9E-2242-8834-81FB9FE8DAE6}"/>
            </c:ext>
          </c:extLst>
        </c:ser>
        <c:ser>
          <c:idx val="3"/>
          <c:order val="3"/>
          <c:tx>
            <c:strRef>
              <c:f>Utilities!$E$1</c:f>
              <c:strCache>
                <c:ptCount val="1"/>
                <c:pt idx="0">
                  <c:v>Load_factor</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Utilities!$E$2:$E$23</c:f>
            </c:numRef>
          </c:yVal>
          <c:smooth val="0"/>
          <c:extLst>
            <c:ext xmlns:c16="http://schemas.microsoft.com/office/drawing/2014/chart" uri="{C3380CC4-5D6E-409C-BE32-E72D297353CC}">
              <c16:uniqueId val="{00000003-0B9E-2242-8834-81FB9FE8DAE6}"/>
            </c:ext>
          </c:extLst>
        </c:ser>
        <c:ser>
          <c:idx val="4"/>
          <c:order val="4"/>
          <c:tx>
            <c:strRef>
              <c:f>Utilities!$F$1</c:f>
              <c:strCache>
                <c:ptCount val="1"/>
                <c:pt idx="0">
                  <c:v>Demand_growth</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Utilities!$F$2:$F$23</c:f>
            </c:numRef>
          </c:yVal>
          <c:smooth val="0"/>
          <c:extLst>
            <c:ext xmlns:c16="http://schemas.microsoft.com/office/drawing/2014/chart" uri="{C3380CC4-5D6E-409C-BE32-E72D297353CC}">
              <c16:uniqueId val="{00000004-0B9E-2242-8834-81FB9FE8DAE6}"/>
            </c:ext>
          </c:extLst>
        </c:ser>
        <c:ser>
          <c:idx val="5"/>
          <c:order val="5"/>
          <c:tx>
            <c:strRef>
              <c:f>Utilities!$G$1</c:f>
              <c:strCache>
                <c:ptCount val="1"/>
                <c:pt idx="0">
                  <c:v>Sales</c:v>
                </c:pt>
              </c:strCache>
            </c:strRef>
          </c:tx>
          <c:spPr>
            <a:ln w="19050" cap="rnd">
              <a:noFill/>
              <a:round/>
            </a:ln>
            <a:effectLst/>
          </c:spPr>
          <c:marker>
            <c:symbol val="circle"/>
            <c:size val="5"/>
            <c:spPr>
              <a:solidFill>
                <a:schemeClr val="accent6"/>
              </a:solidFill>
              <a:ln w="9525">
                <a:solidFill>
                  <a:schemeClr val="accent6"/>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Utilities!$G$2:$G$23</c:f>
              <c:numCache>
                <c:formatCode>General</c:formatCode>
                <c:ptCount val="22"/>
                <c:pt idx="0">
                  <c:v>13082</c:v>
                </c:pt>
                <c:pt idx="1">
                  <c:v>7179</c:v>
                </c:pt>
                <c:pt idx="2">
                  <c:v>9673</c:v>
                </c:pt>
                <c:pt idx="3">
                  <c:v>15991</c:v>
                </c:pt>
                <c:pt idx="4">
                  <c:v>6455</c:v>
                </c:pt>
                <c:pt idx="5">
                  <c:v>9077</c:v>
                </c:pt>
                <c:pt idx="6">
                  <c:v>13507</c:v>
                </c:pt>
                <c:pt idx="7">
                  <c:v>6423</c:v>
                </c:pt>
                <c:pt idx="8">
                  <c:v>7287</c:v>
                </c:pt>
                <c:pt idx="9">
                  <c:v>17441</c:v>
                </c:pt>
                <c:pt idx="10">
                  <c:v>8406</c:v>
                </c:pt>
                <c:pt idx="11">
                  <c:v>9212</c:v>
                </c:pt>
                <c:pt idx="12">
                  <c:v>10140</c:v>
                </c:pt>
                <c:pt idx="13">
                  <c:v>11127</c:v>
                </c:pt>
                <c:pt idx="14">
                  <c:v>10093</c:v>
                </c:pt>
                <c:pt idx="15">
                  <c:v>6468</c:v>
                </c:pt>
                <c:pt idx="16">
                  <c:v>5088</c:v>
                </c:pt>
                <c:pt idx="17">
                  <c:v>7642</c:v>
                </c:pt>
                <c:pt idx="18">
                  <c:v>6154</c:v>
                </c:pt>
                <c:pt idx="19">
                  <c:v>5714</c:v>
                </c:pt>
                <c:pt idx="20">
                  <c:v>3300</c:v>
                </c:pt>
                <c:pt idx="21">
                  <c:v>6650</c:v>
                </c:pt>
              </c:numCache>
            </c:numRef>
          </c:yVal>
          <c:smooth val="0"/>
          <c:extLst>
            <c:ext xmlns:c16="http://schemas.microsoft.com/office/drawing/2014/chart" uri="{C3380CC4-5D6E-409C-BE32-E72D297353CC}">
              <c16:uniqueId val="{00000005-0B9E-2242-8834-81FB9FE8DAE6}"/>
            </c:ext>
          </c:extLst>
        </c:ser>
        <c:ser>
          <c:idx val="6"/>
          <c:order val="6"/>
          <c:tx>
            <c:strRef>
              <c:f>Utilities!$H$1</c:f>
              <c:strCache>
                <c:ptCount val="1"/>
                <c:pt idx="0">
                  <c:v>Nuclear</c:v>
                </c:pt>
              </c:strCache>
            </c:strRef>
          </c:tx>
          <c:spPr>
            <a:ln w="190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Utilities!$H$2:$H$23</c:f>
            </c:numRef>
          </c:yVal>
          <c:smooth val="0"/>
          <c:extLst>
            <c:ext xmlns:c16="http://schemas.microsoft.com/office/drawing/2014/chart" uri="{C3380CC4-5D6E-409C-BE32-E72D297353CC}">
              <c16:uniqueId val="{00000006-0B9E-2242-8834-81FB9FE8DAE6}"/>
            </c:ext>
          </c:extLst>
        </c:ser>
        <c:dLbls>
          <c:showLegendKey val="0"/>
          <c:showVal val="0"/>
          <c:showCatName val="0"/>
          <c:showSerName val="0"/>
          <c:showPercent val="0"/>
          <c:showBubbleSize val="0"/>
        </c:dLbls>
        <c:axId val="384812776"/>
        <c:axId val="384810816"/>
      </c:scatterChart>
      <c:valAx>
        <c:axId val="384812776"/>
        <c:scaling>
          <c:orientation val="minMax"/>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4810816"/>
        <c:crosses val="autoZero"/>
        <c:crossBetween val="midCat"/>
      </c:valAx>
      <c:valAx>
        <c:axId val="384810816"/>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48127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Utilities!$B$1</c:f>
              <c:strCache>
                <c:ptCount val="1"/>
                <c:pt idx="0">
                  <c:v>Fixed_charge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Utilities!$B$2:$B$23</c:f>
            </c:numRef>
          </c:yVal>
          <c:smooth val="0"/>
          <c:extLst>
            <c:ext xmlns:c16="http://schemas.microsoft.com/office/drawing/2014/chart" uri="{C3380CC4-5D6E-409C-BE32-E72D297353CC}">
              <c16:uniqueId val="{00000000-0B9E-2242-8834-81FB9FE8DAE6}"/>
            </c:ext>
          </c:extLst>
        </c:ser>
        <c:ser>
          <c:idx val="1"/>
          <c:order val="1"/>
          <c:tx>
            <c:strRef>
              <c:f>Utilities!$C$1</c:f>
              <c:strCache>
                <c:ptCount val="1"/>
                <c:pt idx="0">
                  <c:v>RoR</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Utilities!$C$2:$C$23</c:f>
            </c:numRef>
          </c:yVal>
          <c:smooth val="0"/>
          <c:extLst>
            <c:ext xmlns:c16="http://schemas.microsoft.com/office/drawing/2014/chart" uri="{C3380CC4-5D6E-409C-BE32-E72D297353CC}">
              <c16:uniqueId val="{00000001-0B9E-2242-8834-81FB9FE8DAE6}"/>
            </c:ext>
          </c:extLst>
        </c:ser>
        <c:ser>
          <c:idx val="2"/>
          <c:order val="2"/>
          <c:tx>
            <c:strRef>
              <c:f>Utilities!$D$1</c:f>
              <c:strCache>
                <c:ptCount val="1"/>
                <c:pt idx="0">
                  <c:v>Cost</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Utilities!$D$2:$D$23</c:f>
            </c:numRef>
          </c:yVal>
          <c:smooth val="0"/>
          <c:extLst>
            <c:ext xmlns:c16="http://schemas.microsoft.com/office/drawing/2014/chart" uri="{C3380CC4-5D6E-409C-BE32-E72D297353CC}">
              <c16:uniqueId val="{00000002-0B9E-2242-8834-81FB9FE8DAE6}"/>
            </c:ext>
          </c:extLst>
        </c:ser>
        <c:ser>
          <c:idx val="3"/>
          <c:order val="3"/>
          <c:tx>
            <c:strRef>
              <c:f>Utilities!$E$1</c:f>
              <c:strCache>
                <c:ptCount val="1"/>
                <c:pt idx="0">
                  <c:v>Load_factor</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Utilities!$E$2:$E$23</c:f>
            </c:numRef>
          </c:yVal>
          <c:smooth val="0"/>
          <c:extLst>
            <c:ext xmlns:c16="http://schemas.microsoft.com/office/drawing/2014/chart" uri="{C3380CC4-5D6E-409C-BE32-E72D297353CC}">
              <c16:uniqueId val="{00000003-0B9E-2242-8834-81FB9FE8DAE6}"/>
            </c:ext>
          </c:extLst>
        </c:ser>
        <c:ser>
          <c:idx val="4"/>
          <c:order val="4"/>
          <c:tx>
            <c:strRef>
              <c:f>Utilities!$F$1</c:f>
              <c:strCache>
                <c:ptCount val="1"/>
                <c:pt idx="0">
                  <c:v>Demand_growth</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Utilities!$F$2:$F$23</c:f>
            </c:numRef>
          </c:yVal>
          <c:smooth val="0"/>
          <c:extLst>
            <c:ext xmlns:c16="http://schemas.microsoft.com/office/drawing/2014/chart" uri="{C3380CC4-5D6E-409C-BE32-E72D297353CC}">
              <c16:uniqueId val="{00000004-0B9E-2242-8834-81FB9FE8DAE6}"/>
            </c:ext>
          </c:extLst>
        </c:ser>
        <c:ser>
          <c:idx val="5"/>
          <c:order val="5"/>
          <c:tx>
            <c:strRef>
              <c:f>Utilities!$G$1</c:f>
              <c:strCache>
                <c:ptCount val="1"/>
                <c:pt idx="0">
                  <c:v>Sales</c:v>
                </c:pt>
              </c:strCache>
            </c:strRef>
          </c:tx>
          <c:spPr>
            <a:ln w="19050" cap="rnd">
              <a:noFill/>
              <a:round/>
            </a:ln>
            <a:effectLst/>
          </c:spPr>
          <c:marker>
            <c:symbol val="circle"/>
            <c:size val="5"/>
            <c:spPr>
              <a:solidFill>
                <a:schemeClr val="accent6"/>
              </a:solidFill>
              <a:ln w="9525">
                <a:solidFill>
                  <a:schemeClr val="accent6"/>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Utilities!$G$2:$G$23</c:f>
              <c:numCache>
                <c:formatCode>General</c:formatCode>
                <c:ptCount val="22"/>
                <c:pt idx="0">
                  <c:v>13082</c:v>
                </c:pt>
                <c:pt idx="1">
                  <c:v>7179</c:v>
                </c:pt>
                <c:pt idx="2">
                  <c:v>9673</c:v>
                </c:pt>
                <c:pt idx="3">
                  <c:v>15991</c:v>
                </c:pt>
                <c:pt idx="4">
                  <c:v>6455</c:v>
                </c:pt>
                <c:pt idx="5">
                  <c:v>9077</c:v>
                </c:pt>
                <c:pt idx="6">
                  <c:v>13507</c:v>
                </c:pt>
                <c:pt idx="7">
                  <c:v>6423</c:v>
                </c:pt>
                <c:pt idx="8">
                  <c:v>7287</c:v>
                </c:pt>
                <c:pt idx="9">
                  <c:v>17441</c:v>
                </c:pt>
                <c:pt idx="10">
                  <c:v>8406</c:v>
                </c:pt>
                <c:pt idx="11">
                  <c:v>9212</c:v>
                </c:pt>
                <c:pt idx="12">
                  <c:v>10140</c:v>
                </c:pt>
                <c:pt idx="13">
                  <c:v>11127</c:v>
                </c:pt>
                <c:pt idx="14">
                  <c:v>10093</c:v>
                </c:pt>
                <c:pt idx="15">
                  <c:v>6468</c:v>
                </c:pt>
                <c:pt idx="16">
                  <c:v>5088</c:v>
                </c:pt>
                <c:pt idx="17">
                  <c:v>7642</c:v>
                </c:pt>
                <c:pt idx="18">
                  <c:v>6154</c:v>
                </c:pt>
                <c:pt idx="19">
                  <c:v>5714</c:v>
                </c:pt>
                <c:pt idx="20">
                  <c:v>3300</c:v>
                </c:pt>
                <c:pt idx="21">
                  <c:v>6650</c:v>
                </c:pt>
              </c:numCache>
            </c:numRef>
          </c:yVal>
          <c:smooth val="0"/>
          <c:extLst>
            <c:ext xmlns:c16="http://schemas.microsoft.com/office/drawing/2014/chart" uri="{C3380CC4-5D6E-409C-BE32-E72D297353CC}">
              <c16:uniqueId val="{00000005-0B9E-2242-8834-81FB9FE8DAE6}"/>
            </c:ext>
          </c:extLst>
        </c:ser>
        <c:ser>
          <c:idx val="6"/>
          <c:order val="6"/>
          <c:tx>
            <c:strRef>
              <c:f>Utilities!$H$1</c:f>
              <c:strCache>
                <c:ptCount val="1"/>
                <c:pt idx="0">
                  <c:v>Nuclear</c:v>
                </c:pt>
              </c:strCache>
            </c:strRef>
          </c:tx>
          <c:spPr>
            <a:ln w="190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Utilities!$H$2:$H$23</c:f>
            </c:numRef>
          </c:yVal>
          <c:smooth val="0"/>
          <c:extLst>
            <c:ext xmlns:c16="http://schemas.microsoft.com/office/drawing/2014/chart" uri="{C3380CC4-5D6E-409C-BE32-E72D297353CC}">
              <c16:uniqueId val="{00000006-0B9E-2242-8834-81FB9FE8DAE6}"/>
            </c:ext>
          </c:extLst>
        </c:ser>
        <c:dLbls>
          <c:showLegendKey val="0"/>
          <c:showVal val="0"/>
          <c:showCatName val="0"/>
          <c:showSerName val="0"/>
          <c:showPercent val="0"/>
          <c:showBubbleSize val="0"/>
        </c:dLbls>
        <c:axId val="384812776"/>
        <c:axId val="384810816"/>
      </c:scatterChart>
      <c:valAx>
        <c:axId val="384812776"/>
        <c:scaling>
          <c:orientation val="minMax"/>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4810816"/>
        <c:crosses val="autoZero"/>
        <c:crossBetween val="midCat"/>
      </c:valAx>
      <c:valAx>
        <c:axId val="384810816"/>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48127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Utilities!$B$1</c:f>
              <c:strCache>
                <c:ptCount val="1"/>
                <c:pt idx="0">
                  <c:v>Fixed_charge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Utilities!$B$2:$B$23</c:f>
            </c:numRef>
          </c:yVal>
          <c:smooth val="0"/>
          <c:extLst>
            <c:ext xmlns:c16="http://schemas.microsoft.com/office/drawing/2014/chart" uri="{C3380CC4-5D6E-409C-BE32-E72D297353CC}">
              <c16:uniqueId val="{00000000-A913-C242-96BE-C00868DB297B}"/>
            </c:ext>
          </c:extLst>
        </c:ser>
        <c:ser>
          <c:idx val="1"/>
          <c:order val="1"/>
          <c:tx>
            <c:strRef>
              <c:f>Utilities!$C$1</c:f>
              <c:strCache>
                <c:ptCount val="1"/>
                <c:pt idx="0">
                  <c:v>RoR</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Utilities!$C$2:$C$23</c:f>
            </c:numRef>
          </c:yVal>
          <c:smooth val="0"/>
          <c:extLst>
            <c:ext xmlns:c16="http://schemas.microsoft.com/office/drawing/2014/chart" uri="{C3380CC4-5D6E-409C-BE32-E72D297353CC}">
              <c16:uniqueId val="{00000001-A913-C242-96BE-C00868DB297B}"/>
            </c:ext>
          </c:extLst>
        </c:ser>
        <c:ser>
          <c:idx val="2"/>
          <c:order val="2"/>
          <c:tx>
            <c:strRef>
              <c:f>Utilities!$D$1</c:f>
              <c:strCache>
                <c:ptCount val="1"/>
                <c:pt idx="0">
                  <c:v>Cost</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Utilities!$D$2:$D$23</c:f>
            </c:numRef>
          </c:yVal>
          <c:smooth val="0"/>
          <c:extLst>
            <c:ext xmlns:c16="http://schemas.microsoft.com/office/drawing/2014/chart" uri="{C3380CC4-5D6E-409C-BE32-E72D297353CC}">
              <c16:uniqueId val="{00000002-A913-C242-96BE-C00868DB297B}"/>
            </c:ext>
          </c:extLst>
        </c:ser>
        <c:ser>
          <c:idx val="3"/>
          <c:order val="3"/>
          <c:tx>
            <c:strRef>
              <c:f>Utilities!$E$1</c:f>
              <c:strCache>
                <c:ptCount val="1"/>
                <c:pt idx="0">
                  <c:v>Load_factor</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Utilities!$E$2:$E$23</c:f>
            </c:numRef>
          </c:yVal>
          <c:smooth val="0"/>
          <c:extLst>
            <c:ext xmlns:c16="http://schemas.microsoft.com/office/drawing/2014/chart" uri="{C3380CC4-5D6E-409C-BE32-E72D297353CC}">
              <c16:uniqueId val="{00000003-A913-C242-96BE-C00868DB297B}"/>
            </c:ext>
          </c:extLst>
        </c:ser>
        <c:ser>
          <c:idx val="4"/>
          <c:order val="4"/>
          <c:tx>
            <c:strRef>
              <c:f>Utilities!$F$1</c:f>
              <c:strCache>
                <c:ptCount val="1"/>
                <c:pt idx="0">
                  <c:v>Demand_growth</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Utilities!$F$2:$F$23</c:f>
            </c:numRef>
          </c:yVal>
          <c:smooth val="0"/>
          <c:extLst>
            <c:ext xmlns:c16="http://schemas.microsoft.com/office/drawing/2014/chart" uri="{C3380CC4-5D6E-409C-BE32-E72D297353CC}">
              <c16:uniqueId val="{00000004-A913-C242-96BE-C00868DB297B}"/>
            </c:ext>
          </c:extLst>
        </c:ser>
        <c:ser>
          <c:idx val="5"/>
          <c:order val="5"/>
          <c:tx>
            <c:strRef>
              <c:f>Utilities!$G$1</c:f>
              <c:strCache>
                <c:ptCount val="1"/>
                <c:pt idx="0">
                  <c:v>Sales</c:v>
                </c:pt>
              </c:strCache>
            </c:strRef>
          </c:tx>
          <c:spPr>
            <a:ln w="19050" cap="rnd">
              <a:noFill/>
              <a:round/>
            </a:ln>
            <a:effectLst/>
          </c:spPr>
          <c:marker>
            <c:symbol val="circle"/>
            <c:size val="5"/>
            <c:spPr>
              <a:solidFill>
                <a:schemeClr val="accent6"/>
              </a:solidFill>
              <a:ln w="9525">
                <a:solidFill>
                  <a:schemeClr val="accent6"/>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Utilities!$G$2:$G$23</c:f>
              <c:numCache>
                <c:formatCode>General</c:formatCode>
                <c:ptCount val="22"/>
                <c:pt idx="0">
                  <c:v>13082</c:v>
                </c:pt>
                <c:pt idx="1">
                  <c:v>7179</c:v>
                </c:pt>
                <c:pt idx="2">
                  <c:v>9673</c:v>
                </c:pt>
                <c:pt idx="3">
                  <c:v>15991</c:v>
                </c:pt>
                <c:pt idx="4">
                  <c:v>6455</c:v>
                </c:pt>
                <c:pt idx="5">
                  <c:v>9077</c:v>
                </c:pt>
                <c:pt idx="6">
                  <c:v>13507</c:v>
                </c:pt>
                <c:pt idx="7">
                  <c:v>6423</c:v>
                </c:pt>
                <c:pt idx="8">
                  <c:v>7287</c:v>
                </c:pt>
                <c:pt idx="9">
                  <c:v>17441</c:v>
                </c:pt>
                <c:pt idx="10">
                  <c:v>8406</c:v>
                </c:pt>
                <c:pt idx="11">
                  <c:v>9212</c:v>
                </c:pt>
                <c:pt idx="12">
                  <c:v>10140</c:v>
                </c:pt>
                <c:pt idx="13">
                  <c:v>11127</c:v>
                </c:pt>
                <c:pt idx="14">
                  <c:v>10093</c:v>
                </c:pt>
                <c:pt idx="15">
                  <c:v>6468</c:v>
                </c:pt>
                <c:pt idx="16">
                  <c:v>5088</c:v>
                </c:pt>
                <c:pt idx="17">
                  <c:v>7642</c:v>
                </c:pt>
                <c:pt idx="18">
                  <c:v>6154</c:v>
                </c:pt>
                <c:pt idx="19">
                  <c:v>5714</c:v>
                </c:pt>
                <c:pt idx="20">
                  <c:v>3300</c:v>
                </c:pt>
                <c:pt idx="21">
                  <c:v>6650</c:v>
                </c:pt>
              </c:numCache>
            </c:numRef>
          </c:yVal>
          <c:smooth val="0"/>
          <c:extLst>
            <c:ext xmlns:c16="http://schemas.microsoft.com/office/drawing/2014/chart" uri="{C3380CC4-5D6E-409C-BE32-E72D297353CC}">
              <c16:uniqueId val="{00000005-A913-C242-96BE-C00868DB297B}"/>
            </c:ext>
          </c:extLst>
        </c:ser>
        <c:ser>
          <c:idx val="6"/>
          <c:order val="6"/>
          <c:tx>
            <c:strRef>
              <c:f>Utilities!$H$1</c:f>
              <c:strCache>
                <c:ptCount val="1"/>
                <c:pt idx="0">
                  <c:v>Nuclear</c:v>
                </c:pt>
              </c:strCache>
            </c:strRef>
          </c:tx>
          <c:spPr>
            <a:ln w="190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Utilities!$H$2:$H$23</c:f>
            </c:numRef>
          </c:yVal>
          <c:smooth val="0"/>
          <c:extLst>
            <c:ext xmlns:c16="http://schemas.microsoft.com/office/drawing/2014/chart" uri="{C3380CC4-5D6E-409C-BE32-E72D297353CC}">
              <c16:uniqueId val="{00000006-A913-C242-96BE-C00868DB297B}"/>
            </c:ext>
          </c:extLst>
        </c:ser>
        <c:dLbls>
          <c:showLegendKey val="0"/>
          <c:showVal val="0"/>
          <c:showCatName val="0"/>
          <c:showSerName val="0"/>
          <c:showPercent val="0"/>
          <c:showBubbleSize val="0"/>
        </c:dLbls>
        <c:axId val="305932312"/>
        <c:axId val="305929960"/>
      </c:scatterChart>
      <c:valAx>
        <c:axId val="305932312"/>
        <c:scaling>
          <c:orientation val="minMax"/>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5929960"/>
        <c:crosses val="autoZero"/>
        <c:crossBetween val="midCat"/>
      </c:valAx>
      <c:valAx>
        <c:axId val="305929960"/>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59323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Utilities!$B$1</c:f>
              <c:strCache>
                <c:ptCount val="1"/>
                <c:pt idx="0">
                  <c:v>Fixed_charge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Utilities!$B$2:$B$23</c:f>
            </c:numRef>
          </c:yVal>
          <c:smooth val="0"/>
          <c:extLst>
            <c:ext xmlns:c16="http://schemas.microsoft.com/office/drawing/2014/chart" uri="{C3380CC4-5D6E-409C-BE32-E72D297353CC}">
              <c16:uniqueId val="{00000000-ADE5-4042-8C7A-B2EEE316588E}"/>
            </c:ext>
          </c:extLst>
        </c:ser>
        <c:ser>
          <c:idx val="1"/>
          <c:order val="1"/>
          <c:tx>
            <c:strRef>
              <c:f>Utilities!$C$1</c:f>
              <c:strCache>
                <c:ptCount val="1"/>
                <c:pt idx="0">
                  <c:v>RoR</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Utilities!$C$2:$C$23</c:f>
            </c:numRef>
          </c:yVal>
          <c:smooth val="0"/>
          <c:extLst>
            <c:ext xmlns:c16="http://schemas.microsoft.com/office/drawing/2014/chart" uri="{C3380CC4-5D6E-409C-BE32-E72D297353CC}">
              <c16:uniqueId val="{00000001-ADE5-4042-8C7A-B2EEE316588E}"/>
            </c:ext>
          </c:extLst>
        </c:ser>
        <c:ser>
          <c:idx val="2"/>
          <c:order val="2"/>
          <c:tx>
            <c:strRef>
              <c:f>Utilities!$D$1</c:f>
              <c:strCache>
                <c:ptCount val="1"/>
                <c:pt idx="0">
                  <c:v>Cost</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Utilities!$D$2:$D$23</c:f>
            </c:numRef>
          </c:yVal>
          <c:smooth val="0"/>
          <c:extLst>
            <c:ext xmlns:c16="http://schemas.microsoft.com/office/drawing/2014/chart" uri="{C3380CC4-5D6E-409C-BE32-E72D297353CC}">
              <c16:uniqueId val="{00000002-ADE5-4042-8C7A-B2EEE316588E}"/>
            </c:ext>
          </c:extLst>
        </c:ser>
        <c:ser>
          <c:idx val="3"/>
          <c:order val="3"/>
          <c:tx>
            <c:strRef>
              <c:f>Utilities!$E$1</c:f>
              <c:strCache>
                <c:ptCount val="1"/>
                <c:pt idx="0">
                  <c:v>Load_factor</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Utilities!$E$2:$E$23</c:f>
            </c:numRef>
          </c:yVal>
          <c:smooth val="0"/>
          <c:extLst>
            <c:ext xmlns:c16="http://schemas.microsoft.com/office/drawing/2014/chart" uri="{C3380CC4-5D6E-409C-BE32-E72D297353CC}">
              <c16:uniqueId val="{00000003-ADE5-4042-8C7A-B2EEE316588E}"/>
            </c:ext>
          </c:extLst>
        </c:ser>
        <c:ser>
          <c:idx val="4"/>
          <c:order val="4"/>
          <c:tx>
            <c:strRef>
              <c:f>Utilities!$F$1</c:f>
              <c:strCache>
                <c:ptCount val="1"/>
                <c:pt idx="0">
                  <c:v>Demand_growth</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Utilities!$F$2:$F$23</c:f>
            </c:numRef>
          </c:yVal>
          <c:smooth val="0"/>
          <c:extLst>
            <c:ext xmlns:c16="http://schemas.microsoft.com/office/drawing/2014/chart" uri="{C3380CC4-5D6E-409C-BE32-E72D297353CC}">
              <c16:uniqueId val="{00000004-ADE5-4042-8C7A-B2EEE316588E}"/>
            </c:ext>
          </c:extLst>
        </c:ser>
        <c:ser>
          <c:idx val="5"/>
          <c:order val="5"/>
          <c:tx>
            <c:strRef>
              <c:f>Utilities!$G$1</c:f>
              <c:strCache>
                <c:ptCount val="1"/>
                <c:pt idx="0">
                  <c:v>Sales</c:v>
                </c:pt>
              </c:strCache>
            </c:strRef>
          </c:tx>
          <c:spPr>
            <a:ln w="19050" cap="rnd">
              <a:noFill/>
              <a:round/>
            </a:ln>
            <a:effectLst/>
          </c:spPr>
          <c:marker>
            <c:symbol val="circle"/>
            <c:size val="5"/>
            <c:spPr>
              <a:solidFill>
                <a:schemeClr val="accent6"/>
              </a:solidFill>
              <a:ln w="9525">
                <a:solidFill>
                  <a:schemeClr val="accent6"/>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Utilities!$G$2:$G$23</c:f>
              <c:numCache>
                <c:formatCode>General</c:formatCode>
                <c:ptCount val="22"/>
                <c:pt idx="0">
                  <c:v>13082</c:v>
                </c:pt>
                <c:pt idx="1">
                  <c:v>7179</c:v>
                </c:pt>
                <c:pt idx="2">
                  <c:v>9673</c:v>
                </c:pt>
                <c:pt idx="3">
                  <c:v>15991</c:v>
                </c:pt>
                <c:pt idx="4">
                  <c:v>6455</c:v>
                </c:pt>
                <c:pt idx="5">
                  <c:v>9077</c:v>
                </c:pt>
                <c:pt idx="6">
                  <c:v>13507</c:v>
                </c:pt>
                <c:pt idx="7">
                  <c:v>6423</c:v>
                </c:pt>
                <c:pt idx="8">
                  <c:v>7287</c:v>
                </c:pt>
                <c:pt idx="9">
                  <c:v>17441</c:v>
                </c:pt>
                <c:pt idx="10">
                  <c:v>8406</c:v>
                </c:pt>
                <c:pt idx="11">
                  <c:v>9212</c:v>
                </c:pt>
                <c:pt idx="12">
                  <c:v>10140</c:v>
                </c:pt>
                <c:pt idx="13">
                  <c:v>11127</c:v>
                </c:pt>
                <c:pt idx="14">
                  <c:v>10093</c:v>
                </c:pt>
                <c:pt idx="15">
                  <c:v>6468</c:v>
                </c:pt>
                <c:pt idx="16">
                  <c:v>5088</c:v>
                </c:pt>
                <c:pt idx="17">
                  <c:v>7642</c:v>
                </c:pt>
                <c:pt idx="18">
                  <c:v>6154</c:v>
                </c:pt>
                <c:pt idx="19">
                  <c:v>5714</c:v>
                </c:pt>
                <c:pt idx="20">
                  <c:v>3300</c:v>
                </c:pt>
                <c:pt idx="21">
                  <c:v>6650</c:v>
                </c:pt>
              </c:numCache>
            </c:numRef>
          </c:yVal>
          <c:smooth val="0"/>
          <c:extLst>
            <c:ext xmlns:c16="http://schemas.microsoft.com/office/drawing/2014/chart" uri="{C3380CC4-5D6E-409C-BE32-E72D297353CC}">
              <c16:uniqueId val="{00000005-ADE5-4042-8C7A-B2EEE316588E}"/>
            </c:ext>
          </c:extLst>
        </c:ser>
        <c:ser>
          <c:idx val="6"/>
          <c:order val="6"/>
          <c:tx>
            <c:strRef>
              <c:f>Utilities!$H$1</c:f>
              <c:strCache>
                <c:ptCount val="1"/>
                <c:pt idx="0">
                  <c:v>Nuclear</c:v>
                </c:pt>
              </c:strCache>
            </c:strRef>
          </c:tx>
          <c:spPr>
            <a:ln w="190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Utilities!$H$2:$H$23</c:f>
            </c:numRef>
          </c:yVal>
          <c:smooth val="0"/>
          <c:extLst>
            <c:ext xmlns:c16="http://schemas.microsoft.com/office/drawing/2014/chart" uri="{C3380CC4-5D6E-409C-BE32-E72D297353CC}">
              <c16:uniqueId val="{00000006-ADE5-4042-8C7A-B2EEE316588E}"/>
            </c:ext>
          </c:extLst>
        </c:ser>
        <c:dLbls>
          <c:showLegendKey val="0"/>
          <c:showVal val="0"/>
          <c:showCatName val="0"/>
          <c:showSerName val="0"/>
          <c:showPercent val="0"/>
          <c:showBubbleSize val="0"/>
        </c:dLbls>
        <c:axId val="383907784"/>
        <c:axId val="383910528"/>
      </c:scatterChart>
      <c:valAx>
        <c:axId val="383907784"/>
        <c:scaling>
          <c:orientation val="minMax"/>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3910528"/>
        <c:crosses val="autoZero"/>
        <c:crossBetween val="midCat"/>
      </c:valAx>
      <c:valAx>
        <c:axId val="383910528"/>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390778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Utilities!$B$1</c:f>
              <c:strCache>
                <c:ptCount val="1"/>
                <c:pt idx="0">
                  <c:v>Fixed_charge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Utilities!$B$2:$B$23</c:f>
            </c:numRef>
          </c:yVal>
          <c:smooth val="0"/>
          <c:extLst>
            <c:ext xmlns:c16="http://schemas.microsoft.com/office/drawing/2014/chart" uri="{C3380CC4-5D6E-409C-BE32-E72D297353CC}">
              <c16:uniqueId val="{00000000-C34E-854B-97D5-C6A511542639}"/>
            </c:ext>
          </c:extLst>
        </c:ser>
        <c:ser>
          <c:idx val="1"/>
          <c:order val="1"/>
          <c:tx>
            <c:strRef>
              <c:f>Utilities!$C$1</c:f>
              <c:strCache>
                <c:ptCount val="1"/>
                <c:pt idx="0">
                  <c:v>RoR</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Utilities!$C$2:$C$23</c:f>
            </c:numRef>
          </c:yVal>
          <c:smooth val="0"/>
          <c:extLst>
            <c:ext xmlns:c16="http://schemas.microsoft.com/office/drawing/2014/chart" uri="{C3380CC4-5D6E-409C-BE32-E72D297353CC}">
              <c16:uniqueId val="{00000001-C34E-854B-97D5-C6A511542639}"/>
            </c:ext>
          </c:extLst>
        </c:ser>
        <c:ser>
          <c:idx val="2"/>
          <c:order val="2"/>
          <c:tx>
            <c:strRef>
              <c:f>Utilities!$D$1</c:f>
              <c:strCache>
                <c:ptCount val="1"/>
                <c:pt idx="0">
                  <c:v>Cost</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Utilities!$D$2:$D$23</c:f>
            </c:numRef>
          </c:yVal>
          <c:smooth val="0"/>
          <c:extLst>
            <c:ext xmlns:c16="http://schemas.microsoft.com/office/drawing/2014/chart" uri="{C3380CC4-5D6E-409C-BE32-E72D297353CC}">
              <c16:uniqueId val="{00000002-C34E-854B-97D5-C6A511542639}"/>
            </c:ext>
          </c:extLst>
        </c:ser>
        <c:ser>
          <c:idx val="3"/>
          <c:order val="3"/>
          <c:tx>
            <c:strRef>
              <c:f>Utilities!$E$1</c:f>
              <c:strCache>
                <c:ptCount val="1"/>
                <c:pt idx="0">
                  <c:v>Load_factor</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Utilities!$E$2:$E$23</c:f>
            </c:numRef>
          </c:yVal>
          <c:smooth val="0"/>
          <c:extLst>
            <c:ext xmlns:c16="http://schemas.microsoft.com/office/drawing/2014/chart" uri="{C3380CC4-5D6E-409C-BE32-E72D297353CC}">
              <c16:uniqueId val="{00000003-C34E-854B-97D5-C6A511542639}"/>
            </c:ext>
          </c:extLst>
        </c:ser>
        <c:ser>
          <c:idx val="4"/>
          <c:order val="4"/>
          <c:tx>
            <c:strRef>
              <c:f>Utilities!$F$1</c:f>
              <c:strCache>
                <c:ptCount val="1"/>
                <c:pt idx="0">
                  <c:v>Demand_growth</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Utilities!$F$2:$F$23</c:f>
            </c:numRef>
          </c:yVal>
          <c:smooth val="0"/>
          <c:extLst>
            <c:ext xmlns:c16="http://schemas.microsoft.com/office/drawing/2014/chart" uri="{C3380CC4-5D6E-409C-BE32-E72D297353CC}">
              <c16:uniqueId val="{00000004-C34E-854B-97D5-C6A511542639}"/>
            </c:ext>
          </c:extLst>
        </c:ser>
        <c:ser>
          <c:idx val="5"/>
          <c:order val="5"/>
          <c:tx>
            <c:strRef>
              <c:f>Utilities!$G$1</c:f>
              <c:strCache>
                <c:ptCount val="1"/>
                <c:pt idx="0">
                  <c:v>Sales</c:v>
                </c:pt>
              </c:strCache>
            </c:strRef>
          </c:tx>
          <c:spPr>
            <a:ln w="19050" cap="rnd">
              <a:noFill/>
              <a:round/>
            </a:ln>
            <a:effectLst/>
          </c:spPr>
          <c:marker>
            <c:symbol val="circle"/>
            <c:size val="5"/>
            <c:spPr>
              <a:solidFill>
                <a:schemeClr val="accent6"/>
              </a:solidFill>
              <a:ln w="9525">
                <a:solidFill>
                  <a:schemeClr val="accent6"/>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Utilities!$G$2:$G$23</c:f>
              <c:numCache>
                <c:formatCode>General</c:formatCode>
                <c:ptCount val="22"/>
                <c:pt idx="0">
                  <c:v>13082</c:v>
                </c:pt>
                <c:pt idx="1">
                  <c:v>7179</c:v>
                </c:pt>
                <c:pt idx="2">
                  <c:v>9673</c:v>
                </c:pt>
                <c:pt idx="3">
                  <c:v>15991</c:v>
                </c:pt>
                <c:pt idx="4">
                  <c:v>6455</c:v>
                </c:pt>
                <c:pt idx="5">
                  <c:v>9077</c:v>
                </c:pt>
                <c:pt idx="6">
                  <c:v>13507</c:v>
                </c:pt>
                <c:pt idx="7">
                  <c:v>6423</c:v>
                </c:pt>
                <c:pt idx="8">
                  <c:v>7287</c:v>
                </c:pt>
                <c:pt idx="9">
                  <c:v>17441</c:v>
                </c:pt>
                <c:pt idx="10">
                  <c:v>8406</c:v>
                </c:pt>
                <c:pt idx="11">
                  <c:v>9212</c:v>
                </c:pt>
                <c:pt idx="12">
                  <c:v>10140</c:v>
                </c:pt>
                <c:pt idx="13">
                  <c:v>11127</c:v>
                </c:pt>
                <c:pt idx="14">
                  <c:v>10093</c:v>
                </c:pt>
                <c:pt idx="15">
                  <c:v>6468</c:v>
                </c:pt>
                <c:pt idx="16">
                  <c:v>5088</c:v>
                </c:pt>
                <c:pt idx="17">
                  <c:v>7642</c:v>
                </c:pt>
                <c:pt idx="18">
                  <c:v>6154</c:v>
                </c:pt>
                <c:pt idx="19">
                  <c:v>5714</c:v>
                </c:pt>
                <c:pt idx="20">
                  <c:v>3300</c:v>
                </c:pt>
                <c:pt idx="21">
                  <c:v>6650</c:v>
                </c:pt>
              </c:numCache>
            </c:numRef>
          </c:yVal>
          <c:smooth val="0"/>
          <c:extLst>
            <c:ext xmlns:c16="http://schemas.microsoft.com/office/drawing/2014/chart" uri="{C3380CC4-5D6E-409C-BE32-E72D297353CC}">
              <c16:uniqueId val="{00000005-C34E-854B-97D5-C6A511542639}"/>
            </c:ext>
          </c:extLst>
        </c:ser>
        <c:ser>
          <c:idx val="6"/>
          <c:order val="6"/>
          <c:tx>
            <c:strRef>
              <c:f>Utilities!$H$1</c:f>
              <c:strCache>
                <c:ptCount val="1"/>
                <c:pt idx="0">
                  <c:v>Nuclear</c:v>
                </c:pt>
              </c:strCache>
            </c:strRef>
          </c:tx>
          <c:spPr>
            <a:ln w="190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Utilities!$H$2:$H$23</c:f>
            </c:numRef>
          </c:yVal>
          <c:smooth val="0"/>
          <c:extLst>
            <c:ext xmlns:c16="http://schemas.microsoft.com/office/drawing/2014/chart" uri="{C3380CC4-5D6E-409C-BE32-E72D297353CC}">
              <c16:uniqueId val="{00000006-C34E-854B-97D5-C6A511542639}"/>
            </c:ext>
          </c:extLst>
        </c:ser>
        <c:dLbls>
          <c:showLegendKey val="0"/>
          <c:showVal val="0"/>
          <c:showCatName val="0"/>
          <c:showSerName val="0"/>
          <c:showPercent val="0"/>
          <c:showBubbleSize val="0"/>
        </c:dLbls>
        <c:axId val="383908176"/>
        <c:axId val="383912096"/>
      </c:scatterChart>
      <c:valAx>
        <c:axId val="383908176"/>
        <c:scaling>
          <c:orientation val="minMax"/>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3912096"/>
        <c:crosses val="autoZero"/>
        <c:crossBetween val="midCat"/>
      </c:valAx>
      <c:valAx>
        <c:axId val="383912096"/>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39081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Utilities!$B$1</c:f>
              <c:strCache>
                <c:ptCount val="1"/>
                <c:pt idx="0">
                  <c:v>Fixed_charge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Utilities!$B$2:$B$23</c:f>
            </c:numRef>
          </c:yVal>
          <c:smooth val="0"/>
          <c:extLst>
            <c:ext xmlns:c16="http://schemas.microsoft.com/office/drawing/2014/chart" uri="{C3380CC4-5D6E-409C-BE32-E72D297353CC}">
              <c16:uniqueId val="{00000000-7B53-F149-A739-6AFAD58EA58B}"/>
            </c:ext>
          </c:extLst>
        </c:ser>
        <c:ser>
          <c:idx val="1"/>
          <c:order val="1"/>
          <c:tx>
            <c:strRef>
              <c:f>Utilities!$C$1</c:f>
              <c:strCache>
                <c:ptCount val="1"/>
                <c:pt idx="0">
                  <c:v>RoR</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Utilities!$C$2:$C$23</c:f>
            </c:numRef>
          </c:yVal>
          <c:smooth val="0"/>
          <c:extLst>
            <c:ext xmlns:c16="http://schemas.microsoft.com/office/drawing/2014/chart" uri="{C3380CC4-5D6E-409C-BE32-E72D297353CC}">
              <c16:uniqueId val="{00000001-7B53-F149-A739-6AFAD58EA58B}"/>
            </c:ext>
          </c:extLst>
        </c:ser>
        <c:ser>
          <c:idx val="2"/>
          <c:order val="2"/>
          <c:tx>
            <c:strRef>
              <c:f>Utilities!$D$1</c:f>
              <c:strCache>
                <c:ptCount val="1"/>
                <c:pt idx="0">
                  <c:v>Cost</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Utilities!$D$2:$D$23</c:f>
            </c:numRef>
          </c:yVal>
          <c:smooth val="0"/>
          <c:extLst>
            <c:ext xmlns:c16="http://schemas.microsoft.com/office/drawing/2014/chart" uri="{C3380CC4-5D6E-409C-BE32-E72D297353CC}">
              <c16:uniqueId val="{00000002-7B53-F149-A739-6AFAD58EA58B}"/>
            </c:ext>
          </c:extLst>
        </c:ser>
        <c:ser>
          <c:idx val="3"/>
          <c:order val="3"/>
          <c:tx>
            <c:strRef>
              <c:f>Utilities!$E$1</c:f>
              <c:strCache>
                <c:ptCount val="1"/>
                <c:pt idx="0">
                  <c:v>Load_factor</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Utilities!$E$2:$E$23</c:f>
            </c:numRef>
          </c:yVal>
          <c:smooth val="0"/>
          <c:extLst>
            <c:ext xmlns:c16="http://schemas.microsoft.com/office/drawing/2014/chart" uri="{C3380CC4-5D6E-409C-BE32-E72D297353CC}">
              <c16:uniqueId val="{00000003-7B53-F149-A739-6AFAD58EA58B}"/>
            </c:ext>
          </c:extLst>
        </c:ser>
        <c:ser>
          <c:idx val="4"/>
          <c:order val="4"/>
          <c:tx>
            <c:strRef>
              <c:f>Utilities!$F$1</c:f>
              <c:strCache>
                <c:ptCount val="1"/>
                <c:pt idx="0">
                  <c:v>Demand_growth</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Utilities!$F$2:$F$23</c:f>
            </c:numRef>
          </c:yVal>
          <c:smooth val="0"/>
          <c:extLst>
            <c:ext xmlns:c16="http://schemas.microsoft.com/office/drawing/2014/chart" uri="{C3380CC4-5D6E-409C-BE32-E72D297353CC}">
              <c16:uniqueId val="{00000004-7B53-F149-A739-6AFAD58EA58B}"/>
            </c:ext>
          </c:extLst>
        </c:ser>
        <c:ser>
          <c:idx val="5"/>
          <c:order val="5"/>
          <c:tx>
            <c:strRef>
              <c:f>Utilities!$G$1</c:f>
              <c:strCache>
                <c:ptCount val="1"/>
                <c:pt idx="0">
                  <c:v>Sales</c:v>
                </c:pt>
              </c:strCache>
            </c:strRef>
          </c:tx>
          <c:spPr>
            <a:ln w="19050" cap="rnd">
              <a:noFill/>
              <a:round/>
            </a:ln>
            <a:effectLst/>
          </c:spPr>
          <c:marker>
            <c:symbol val="circle"/>
            <c:size val="5"/>
            <c:spPr>
              <a:solidFill>
                <a:schemeClr val="accent6"/>
              </a:solidFill>
              <a:ln w="9525">
                <a:solidFill>
                  <a:schemeClr val="accent6"/>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Utilities!$G$2:$G$23</c:f>
              <c:numCache>
                <c:formatCode>General</c:formatCode>
                <c:ptCount val="22"/>
                <c:pt idx="0">
                  <c:v>13082</c:v>
                </c:pt>
                <c:pt idx="1">
                  <c:v>7179</c:v>
                </c:pt>
                <c:pt idx="2">
                  <c:v>9673</c:v>
                </c:pt>
                <c:pt idx="3">
                  <c:v>15991</c:v>
                </c:pt>
                <c:pt idx="4">
                  <c:v>6455</c:v>
                </c:pt>
                <c:pt idx="5">
                  <c:v>9077</c:v>
                </c:pt>
                <c:pt idx="6">
                  <c:v>13507</c:v>
                </c:pt>
                <c:pt idx="7">
                  <c:v>6423</c:v>
                </c:pt>
                <c:pt idx="8">
                  <c:v>7287</c:v>
                </c:pt>
                <c:pt idx="9">
                  <c:v>17441</c:v>
                </c:pt>
                <c:pt idx="10">
                  <c:v>8406</c:v>
                </c:pt>
                <c:pt idx="11">
                  <c:v>9212</c:v>
                </c:pt>
                <c:pt idx="12">
                  <c:v>10140</c:v>
                </c:pt>
                <c:pt idx="13">
                  <c:v>11127</c:v>
                </c:pt>
                <c:pt idx="14">
                  <c:v>10093</c:v>
                </c:pt>
                <c:pt idx="15">
                  <c:v>6468</c:v>
                </c:pt>
                <c:pt idx="16">
                  <c:v>5088</c:v>
                </c:pt>
                <c:pt idx="17">
                  <c:v>7642</c:v>
                </c:pt>
                <c:pt idx="18">
                  <c:v>6154</c:v>
                </c:pt>
                <c:pt idx="19">
                  <c:v>5714</c:v>
                </c:pt>
                <c:pt idx="20">
                  <c:v>3300</c:v>
                </c:pt>
                <c:pt idx="21">
                  <c:v>6650</c:v>
                </c:pt>
              </c:numCache>
            </c:numRef>
          </c:yVal>
          <c:smooth val="0"/>
          <c:extLst>
            <c:ext xmlns:c16="http://schemas.microsoft.com/office/drawing/2014/chart" uri="{C3380CC4-5D6E-409C-BE32-E72D297353CC}">
              <c16:uniqueId val="{00000005-7B53-F149-A739-6AFAD58EA58B}"/>
            </c:ext>
          </c:extLst>
        </c:ser>
        <c:ser>
          <c:idx val="6"/>
          <c:order val="6"/>
          <c:tx>
            <c:strRef>
              <c:f>Utilities!$H$1</c:f>
              <c:strCache>
                <c:ptCount val="1"/>
                <c:pt idx="0">
                  <c:v>Nuclear</c:v>
                </c:pt>
              </c:strCache>
            </c:strRef>
          </c:tx>
          <c:spPr>
            <a:ln w="190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Utilities!$H$2:$H$23</c:f>
            </c:numRef>
          </c:yVal>
          <c:smooth val="0"/>
          <c:extLst>
            <c:ext xmlns:c16="http://schemas.microsoft.com/office/drawing/2014/chart" uri="{C3380CC4-5D6E-409C-BE32-E72D297353CC}">
              <c16:uniqueId val="{00000006-7B53-F149-A739-6AFAD58EA58B}"/>
            </c:ext>
          </c:extLst>
        </c:ser>
        <c:dLbls>
          <c:showLegendKey val="0"/>
          <c:showVal val="0"/>
          <c:showCatName val="0"/>
          <c:showSerName val="0"/>
          <c:showPercent val="0"/>
          <c:showBubbleSize val="0"/>
        </c:dLbls>
        <c:axId val="383907392"/>
        <c:axId val="383910136"/>
      </c:scatterChart>
      <c:valAx>
        <c:axId val="383907392"/>
        <c:scaling>
          <c:orientation val="minMax"/>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3910136"/>
        <c:crosses val="autoZero"/>
        <c:crossBetween val="midCat"/>
      </c:valAx>
      <c:valAx>
        <c:axId val="383910136"/>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390739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Utilities!$B$1</c:f>
              <c:strCache>
                <c:ptCount val="1"/>
                <c:pt idx="0">
                  <c:v>Fixed_charge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Utilities!$B$2:$B$23</c:f>
            </c:numRef>
          </c:yVal>
          <c:smooth val="0"/>
          <c:extLst>
            <c:ext xmlns:c16="http://schemas.microsoft.com/office/drawing/2014/chart" uri="{C3380CC4-5D6E-409C-BE32-E72D297353CC}">
              <c16:uniqueId val="{00000000-2878-E148-86CA-262AC2413AC1}"/>
            </c:ext>
          </c:extLst>
        </c:ser>
        <c:ser>
          <c:idx val="1"/>
          <c:order val="1"/>
          <c:tx>
            <c:strRef>
              <c:f>Utilities!$C$1</c:f>
              <c:strCache>
                <c:ptCount val="1"/>
                <c:pt idx="0">
                  <c:v>RoR</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Utilities!$C$2:$C$23</c:f>
            </c:numRef>
          </c:yVal>
          <c:smooth val="0"/>
          <c:extLst>
            <c:ext xmlns:c16="http://schemas.microsoft.com/office/drawing/2014/chart" uri="{C3380CC4-5D6E-409C-BE32-E72D297353CC}">
              <c16:uniqueId val="{00000001-2878-E148-86CA-262AC2413AC1}"/>
            </c:ext>
          </c:extLst>
        </c:ser>
        <c:ser>
          <c:idx val="2"/>
          <c:order val="2"/>
          <c:tx>
            <c:strRef>
              <c:f>Utilities!$D$1</c:f>
              <c:strCache>
                <c:ptCount val="1"/>
                <c:pt idx="0">
                  <c:v>Cost</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Utilities!$D$2:$D$23</c:f>
            </c:numRef>
          </c:yVal>
          <c:smooth val="0"/>
          <c:extLst>
            <c:ext xmlns:c16="http://schemas.microsoft.com/office/drawing/2014/chart" uri="{C3380CC4-5D6E-409C-BE32-E72D297353CC}">
              <c16:uniqueId val="{00000002-2878-E148-86CA-262AC2413AC1}"/>
            </c:ext>
          </c:extLst>
        </c:ser>
        <c:ser>
          <c:idx val="3"/>
          <c:order val="3"/>
          <c:tx>
            <c:strRef>
              <c:f>Utilities!$E$1</c:f>
              <c:strCache>
                <c:ptCount val="1"/>
                <c:pt idx="0">
                  <c:v>Load_factor</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Utilities!$E$2:$E$23</c:f>
            </c:numRef>
          </c:yVal>
          <c:smooth val="0"/>
          <c:extLst>
            <c:ext xmlns:c16="http://schemas.microsoft.com/office/drawing/2014/chart" uri="{C3380CC4-5D6E-409C-BE32-E72D297353CC}">
              <c16:uniqueId val="{00000003-2878-E148-86CA-262AC2413AC1}"/>
            </c:ext>
          </c:extLst>
        </c:ser>
        <c:ser>
          <c:idx val="4"/>
          <c:order val="4"/>
          <c:tx>
            <c:strRef>
              <c:f>Utilities!$F$1</c:f>
              <c:strCache>
                <c:ptCount val="1"/>
                <c:pt idx="0">
                  <c:v>Demand_growth</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Utilities!$F$2:$F$23</c:f>
            </c:numRef>
          </c:yVal>
          <c:smooth val="0"/>
          <c:extLst>
            <c:ext xmlns:c16="http://schemas.microsoft.com/office/drawing/2014/chart" uri="{C3380CC4-5D6E-409C-BE32-E72D297353CC}">
              <c16:uniqueId val="{00000004-2878-E148-86CA-262AC2413AC1}"/>
            </c:ext>
          </c:extLst>
        </c:ser>
        <c:ser>
          <c:idx val="5"/>
          <c:order val="5"/>
          <c:tx>
            <c:strRef>
              <c:f>Utilities!$G$1</c:f>
              <c:strCache>
                <c:ptCount val="1"/>
                <c:pt idx="0">
                  <c:v>Sales</c:v>
                </c:pt>
              </c:strCache>
            </c:strRef>
          </c:tx>
          <c:spPr>
            <a:ln w="19050" cap="rnd">
              <a:noFill/>
              <a:round/>
            </a:ln>
            <a:effectLst/>
          </c:spPr>
          <c:marker>
            <c:symbol val="circle"/>
            <c:size val="5"/>
            <c:spPr>
              <a:solidFill>
                <a:schemeClr val="accent6"/>
              </a:solidFill>
              <a:ln w="9525">
                <a:solidFill>
                  <a:schemeClr val="accent6"/>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Utilities!$G$2:$G$23</c:f>
              <c:numCache>
                <c:formatCode>General</c:formatCode>
                <c:ptCount val="22"/>
                <c:pt idx="0">
                  <c:v>13082</c:v>
                </c:pt>
                <c:pt idx="1">
                  <c:v>7179</c:v>
                </c:pt>
                <c:pt idx="2">
                  <c:v>9673</c:v>
                </c:pt>
                <c:pt idx="3">
                  <c:v>15991</c:v>
                </c:pt>
                <c:pt idx="4">
                  <c:v>6455</c:v>
                </c:pt>
                <c:pt idx="5">
                  <c:v>9077</c:v>
                </c:pt>
                <c:pt idx="6">
                  <c:v>13507</c:v>
                </c:pt>
                <c:pt idx="7">
                  <c:v>6423</c:v>
                </c:pt>
                <c:pt idx="8">
                  <c:v>7287</c:v>
                </c:pt>
                <c:pt idx="9">
                  <c:v>17441</c:v>
                </c:pt>
                <c:pt idx="10">
                  <c:v>8406</c:v>
                </c:pt>
                <c:pt idx="11">
                  <c:v>9212</c:v>
                </c:pt>
                <c:pt idx="12">
                  <c:v>10140</c:v>
                </c:pt>
                <c:pt idx="13">
                  <c:v>11127</c:v>
                </c:pt>
                <c:pt idx="14">
                  <c:v>10093</c:v>
                </c:pt>
                <c:pt idx="15">
                  <c:v>6468</c:v>
                </c:pt>
                <c:pt idx="16">
                  <c:v>5088</c:v>
                </c:pt>
                <c:pt idx="17">
                  <c:v>7642</c:v>
                </c:pt>
                <c:pt idx="18">
                  <c:v>6154</c:v>
                </c:pt>
                <c:pt idx="19">
                  <c:v>5714</c:v>
                </c:pt>
                <c:pt idx="20">
                  <c:v>3300</c:v>
                </c:pt>
                <c:pt idx="21">
                  <c:v>6650</c:v>
                </c:pt>
              </c:numCache>
            </c:numRef>
          </c:yVal>
          <c:smooth val="0"/>
          <c:extLst>
            <c:ext xmlns:c16="http://schemas.microsoft.com/office/drawing/2014/chart" uri="{C3380CC4-5D6E-409C-BE32-E72D297353CC}">
              <c16:uniqueId val="{00000005-2878-E148-86CA-262AC2413AC1}"/>
            </c:ext>
          </c:extLst>
        </c:ser>
        <c:ser>
          <c:idx val="6"/>
          <c:order val="6"/>
          <c:tx>
            <c:strRef>
              <c:f>Utilities!$H$1</c:f>
              <c:strCache>
                <c:ptCount val="1"/>
                <c:pt idx="0">
                  <c:v>Nuclear</c:v>
                </c:pt>
              </c:strCache>
            </c:strRef>
          </c:tx>
          <c:spPr>
            <a:ln w="190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Utilities!$H$2:$H$23</c:f>
            </c:numRef>
          </c:yVal>
          <c:smooth val="0"/>
          <c:extLst>
            <c:ext xmlns:c16="http://schemas.microsoft.com/office/drawing/2014/chart" uri="{C3380CC4-5D6E-409C-BE32-E72D297353CC}">
              <c16:uniqueId val="{00000006-2878-E148-86CA-262AC2413AC1}"/>
            </c:ext>
          </c:extLst>
        </c:ser>
        <c:dLbls>
          <c:showLegendKey val="0"/>
          <c:showVal val="0"/>
          <c:showCatName val="0"/>
          <c:showSerName val="0"/>
          <c:showPercent val="0"/>
          <c:showBubbleSize val="0"/>
        </c:dLbls>
        <c:axId val="383908960"/>
        <c:axId val="383911704"/>
      </c:scatterChart>
      <c:valAx>
        <c:axId val="383908960"/>
        <c:scaling>
          <c:orientation val="minMax"/>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3911704"/>
        <c:crosses val="autoZero"/>
        <c:crossBetween val="midCat"/>
      </c:valAx>
      <c:valAx>
        <c:axId val="383911704"/>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3908960"/>
        <c:crosses val="autoZero"/>
        <c:crossBetween val="midCat"/>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Utilities!$B$1</c:f>
              <c:strCache>
                <c:ptCount val="1"/>
                <c:pt idx="0">
                  <c:v>Fixed_charge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Utilities!$B$2:$B$23</c:f>
            </c:numRef>
          </c:yVal>
          <c:smooth val="0"/>
          <c:extLst>
            <c:ext xmlns:c16="http://schemas.microsoft.com/office/drawing/2014/chart" uri="{C3380CC4-5D6E-409C-BE32-E72D297353CC}">
              <c16:uniqueId val="{00000000-8EE7-1840-AAF2-920C47DEE30B}"/>
            </c:ext>
          </c:extLst>
        </c:ser>
        <c:ser>
          <c:idx val="1"/>
          <c:order val="1"/>
          <c:tx>
            <c:strRef>
              <c:f>Utilities!$C$1</c:f>
              <c:strCache>
                <c:ptCount val="1"/>
                <c:pt idx="0">
                  <c:v>RoR</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Utilities!$C$2:$C$23</c:f>
            </c:numRef>
          </c:yVal>
          <c:smooth val="0"/>
          <c:extLst>
            <c:ext xmlns:c16="http://schemas.microsoft.com/office/drawing/2014/chart" uri="{C3380CC4-5D6E-409C-BE32-E72D297353CC}">
              <c16:uniqueId val="{00000001-8EE7-1840-AAF2-920C47DEE30B}"/>
            </c:ext>
          </c:extLst>
        </c:ser>
        <c:ser>
          <c:idx val="2"/>
          <c:order val="2"/>
          <c:tx>
            <c:strRef>
              <c:f>Utilities!$D$1</c:f>
              <c:strCache>
                <c:ptCount val="1"/>
                <c:pt idx="0">
                  <c:v>Cost</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Utilities!$D$2:$D$23</c:f>
            </c:numRef>
          </c:yVal>
          <c:smooth val="0"/>
          <c:extLst>
            <c:ext xmlns:c16="http://schemas.microsoft.com/office/drawing/2014/chart" uri="{C3380CC4-5D6E-409C-BE32-E72D297353CC}">
              <c16:uniqueId val="{00000002-8EE7-1840-AAF2-920C47DEE30B}"/>
            </c:ext>
          </c:extLst>
        </c:ser>
        <c:ser>
          <c:idx val="3"/>
          <c:order val="3"/>
          <c:tx>
            <c:strRef>
              <c:f>Utilities!$E$1</c:f>
              <c:strCache>
                <c:ptCount val="1"/>
                <c:pt idx="0">
                  <c:v>Load_factor</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Utilities!$E$2:$E$23</c:f>
            </c:numRef>
          </c:yVal>
          <c:smooth val="0"/>
          <c:extLst>
            <c:ext xmlns:c16="http://schemas.microsoft.com/office/drawing/2014/chart" uri="{C3380CC4-5D6E-409C-BE32-E72D297353CC}">
              <c16:uniqueId val="{00000003-8EE7-1840-AAF2-920C47DEE30B}"/>
            </c:ext>
          </c:extLst>
        </c:ser>
        <c:ser>
          <c:idx val="4"/>
          <c:order val="4"/>
          <c:tx>
            <c:strRef>
              <c:f>Utilities!$F$1</c:f>
              <c:strCache>
                <c:ptCount val="1"/>
                <c:pt idx="0">
                  <c:v>Demand_growth</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Utilities!$F$2:$F$23</c:f>
            </c:numRef>
          </c:yVal>
          <c:smooth val="0"/>
          <c:extLst>
            <c:ext xmlns:c16="http://schemas.microsoft.com/office/drawing/2014/chart" uri="{C3380CC4-5D6E-409C-BE32-E72D297353CC}">
              <c16:uniqueId val="{00000004-8EE7-1840-AAF2-920C47DEE30B}"/>
            </c:ext>
          </c:extLst>
        </c:ser>
        <c:ser>
          <c:idx val="5"/>
          <c:order val="5"/>
          <c:tx>
            <c:strRef>
              <c:f>Utilities!$G$1</c:f>
              <c:strCache>
                <c:ptCount val="1"/>
                <c:pt idx="0">
                  <c:v>Sales</c:v>
                </c:pt>
              </c:strCache>
            </c:strRef>
          </c:tx>
          <c:spPr>
            <a:ln w="19050" cap="rnd">
              <a:noFill/>
              <a:round/>
            </a:ln>
            <a:effectLst/>
          </c:spPr>
          <c:marker>
            <c:symbol val="circle"/>
            <c:size val="5"/>
            <c:spPr>
              <a:solidFill>
                <a:schemeClr val="accent6"/>
              </a:solidFill>
              <a:ln w="9525">
                <a:solidFill>
                  <a:schemeClr val="accent6"/>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Utilities!$G$2:$G$23</c:f>
              <c:numCache>
                <c:formatCode>General</c:formatCode>
                <c:ptCount val="22"/>
                <c:pt idx="0">
                  <c:v>13082</c:v>
                </c:pt>
                <c:pt idx="1">
                  <c:v>7179</c:v>
                </c:pt>
                <c:pt idx="2">
                  <c:v>9673</c:v>
                </c:pt>
                <c:pt idx="3">
                  <c:v>15991</c:v>
                </c:pt>
                <c:pt idx="4">
                  <c:v>6455</c:v>
                </c:pt>
                <c:pt idx="5">
                  <c:v>9077</c:v>
                </c:pt>
                <c:pt idx="6">
                  <c:v>13507</c:v>
                </c:pt>
                <c:pt idx="7">
                  <c:v>6423</c:v>
                </c:pt>
                <c:pt idx="8">
                  <c:v>7287</c:v>
                </c:pt>
                <c:pt idx="9">
                  <c:v>17441</c:v>
                </c:pt>
                <c:pt idx="10">
                  <c:v>8406</c:v>
                </c:pt>
                <c:pt idx="11">
                  <c:v>9212</c:v>
                </c:pt>
                <c:pt idx="12">
                  <c:v>10140</c:v>
                </c:pt>
                <c:pt idx="13">
                  <c:v>11127</c:v>
                </c:pt>
                <c:pt idx="14">
                  <c:v>10093</c:v>
                </c:pt>
                <c:pt idx="15">
                  <c:v>6468</c:v>
                </c:pt>
                <c:pt idx="16">
                  <c:v>5088</c:v>
                </c:pt>
                <c:pt idx="17">
                  <c:v>7642</c:v>
                </c:pt>
                <c:pt idx="18">
                  <c:v>6154</c:v>
                </c:pt>
                <c:pt idx="19">
                  <c:v>5714</c:v>
                </c:pt>
                <c:pt idx="20">
                  <c:v>3300</c:v>
                </c:pt>
                <c:pt idx="21">
                  <c:v>6650</c:v>
                </c:pt>
              </c:numCache>
            </c:numRef>
          </c:yVal>
          <c:smooth val="0"/>
          <c:extLst>
            <c:ext xmlns:c16="http://schemas.microsoft.com/office/drawing/2014/chart" uri="{C3380CC4-5D6E-409C-BE32-E72D297353CC}">
              <c16:uniqueId val="{00000005-8EE7-1840-AAF2-920C47DEE30B}"/>
            </c:ext>
          </c:extLst>
        </c:ser>
        <c:ser>
          <c:idx val="6"/>
          <c:order val="6"/>
          <c:tx>
            <c:strRef>
              <c:f>Utilities!$H$1</c:f>
              <c:strCache>
                <c:ptCount val="1"/>
                <c:pt idx="0">
                  <c:v>Nuclear</c:v>
                </c:pt>
              </c:strCache>
            </c:strRef>
          </c:tx>
          <c:spPr>
            <a:ln w="190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Utilities!$H$2:$H$23</c:f>
            </c:numRef>
          </c:yVal>
          <c:smooth val="0"/>
          <c:extLst>
            <c:ext xmlns:c16="http://schemas.microsoft.com/office/drawing/2014/chart" uri="{C3380CC4-5D6E-409C-BE32-E72D297353CC}">
              <c16:uniqueId val="{00000006-8EE7-1840-AAF2-920C47DEE30B}"/>
            </c:ext>
          </c:extLst>
        </c:ser>
        <c:dLbls>
          <c:showLegendKey val="0"/>
          <c:showVal val="0"/>
          <c:showCatName val="0"/>
          <c:showSerName val="0"/>
          <c:showPercent val="0"/>
          <c:showBubbleSize val="0"/>
        </c:dLbls>
        <c:axId val="383912488"/>
        <c:axId val="383912880"/>
      </c:scatterChart>
      <c:valAx>
        <c:axId val="383912488"/>
        <c:scaling>
          <c:orientation val="minMax"/>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3912880"/>
        <c:crosses val="autoZero"/>
        <c:crossBetween val="midCat"/>
      </c:valAx>
      <c:valAx>
        <c:axId val="383912880"/>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391248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Utilities!$B$1</c:f>
              <c:strCache>
                <c:ptCount val="1"/>
                <c:pt idx="0">
                  <c:v>Fixed_charge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Utilities!$B$2:$B$23</c:f>
            </c:numRef>
          </c:yVal>
          <c:smooth val="0"/>
          <c:extLst>
            <c:ext xmlns:c16="http://schemas.microsoft.com/office/drawing/2014/chart" uri="{C3380CC4-5D6E-409C-BE32-E72D297353CC}">
              <c16:uniqueId val="{00000000-FD01-0E4B-866E-B2A657663F1A}"/>
            </c:ext>
          </c:extLst>
        </c:ser>
        <c:ser>
          <c:idx val="1"/>
          <c:order val="1"/>
          <c:tx>
            <c:strRef>
              <c:f>Utilities!$C$1</c:f>
              <c:strCache>
                <c:ptCount val="1"/>
                <c:pt idx="0">
                  <c:v>RoR</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Utilities!$C$2:$C$23</c:f>
            </c:numRef>
          </c:yVal>
          <c:smooth val="0"/>
          <c:extLst>
            <c:ext xmlns:c16="http://schemas.microsoft.com/office/drawing/2014/chart" uri="{C3380CC4-5D6E-409C-BE32-E72D297353CC}">
              <c16:uniqueId val="{00000001-FD01-0E4B-866E-B2A657663F1A}"/>
            </c:ext>
          </c:extLst>
        </c:ser>
        <c:ser>
          <c:idx val="2"/>
          <c:order val="2"/>
          <c:tx>
            <c:strRef>
              <c:f>Utilities!$D$1</c:f>
              <c:strCache>
                <c:ptCount val="1"/>
                <c:pt idx="0">
                  <c:v>Cost</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Utilities!$D$2:$D$23</c:f>
            </c:numRef>
          </c:yVal>
          <c:smooth val="0"/>
          <c:extLst>
            <c:ext xmlns:c16="http://schemas.microsoft.com/office/drawing/2014/chart" uri="{C3380CC4-5D6E-409C-BE32-E72D297353CC}">
              <c16:uniqueId val="{00000002-FD01-0E4B-866E-B2A657663F1A}"/>
            </c:ext>
          </c:extLst>
        </c:ser>
        <c:ser>
          <c:idx val="3"/>
          <c:order val="3"/>
          <c:tx>
            <c:strRef>
              <c:f>Utilities!$E$1</c:f>
              <c:strCache>
                <c:ptCount val="1"/>
                <c:pt idx="0">
                  <c:v>Load_factor</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Utilities!$E$2:$E$23</c:f>
            </c:numRef>
          </c:yVal>
          <c:smooth val="0"/>
          <c:extLst>
            <c:ext xmlns:c16="http://schemas.microsoft.com/office/drawing/2014/chart" uri="{C3380CC4-5D6E-409C-BE32-E72D297353CC}">
              <c16:uniqueId val="{00000003-FD01-0E4B-866E-B2A657663F1A}"/>
            </c:ext>
          </c:extLst>
        </c:ser>
        <c:ser>
          <c:idx val="4"/>
          <c:order val="4"/>
          <c:tx>
            <c:strRef>
              <c:f>Utilities!$F$1</c:f>
              <c:strCache>
                <c:ptCount val="1"/>
                <c:pt idx="0">
                  <c:v>Demand_growth</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Utilities!$F$2:$F$23</c:f>
            </c:numRef>
          </c:yVal>
          <c:smooth val="0"/>
          <c:extLst>
            <c:ext xmlns:c16="http://schemas.microsoft.com/office/drawing/2014/chart" uri="{C3380CC4-5D6E-409C-BE32-E72D297353CC}">
              <c16:uniqueId val="{00000004-FD01-0E4B-866E-B2A657663F1A}"/>
            </c:ext>
          </c:extLst>
        </c:ser>
        <c:ser>
          <c:idx val="5"/>
          <c:order val="5"/>
          <c:tx>
            <c:strRef>
              <c:f>Utilities!$G$1</c:f>
              <c:strCache>
                <c:ptCount val="1"/>
                <c:pt idx="0">
                  <c:v>Sales</c:v>
                </c:pt>
              </c:strCache>
            </c:strRef>
          </c:tx>
          <c:spPr>
            <a:ln w="19050" cap="rnd">
              <a:noFill/>
              <a:round/>
            </a:ln>
            <a:effectLst/>
          </c:spPr>
          <c:marker>
            <c:symbol val="circle"/>
            <c:size val="5"/>
            <c:spPr>
              <a:solidFill>
                <a:schemeClr val="accent6"/>
              </a:solidFill>
              <a:ln w="9525">
                <a:solidFill>
                  <a:schemeClr val="accent6"/>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Utilities!$G$2:$G$23</c:f>
              <c:numCache>
                <c:formatCode>General</c:formatCode>
                <c:ptCount val="22"/>
                <c:pt idx="0">
                  <c:v>13082</c:v>
                </c:pt>
                <c:pt idx="1">
                  <c:v>7179</c:v>
                </c:pt>
                <c:pt idx="2">
                  <c:v>9673</c:v>
                </c:pt>
                <c:pt idx="3">
                  <c:v>15991</c:v>
                </c:pt>
                <c:pt idx="4">
                  <c:v>6455</c:v>
                </c:pt>
                <c:pt idx="5">
                  <c:v>9077</c:v>
                </c:pt>
                <c:pt idx="6">
                  <c:v>13507</c:v>
                </c:pt>
                <c:pt idx="7">
                  <c:v>6423</c:v>
                </c:pt>
                <c:pt idx="8">
                  <c:v>7287</c:v>
                </c:pt>
                <c:pt idx="9">
                  <c:v>17441</c:v>
                </c:pt>
                <c:pt idx="10">
                  <c:v>8406</c:v>
                </c:pt>
                <c:pt idx="11">
                  <c:v>9212</c:v>
                </c:pt>
                <c:pt idx="12">
                  <c:v>10140</c:v>
                </c:pt>
                <c:pt idx="13">
                  <c:v>11127</c:v>
                </c:pt>
                <c:pt idx="14">
                  <c:v>10093</c:v>
                </c:pt>
                <c:pt idx="15">
                  <c:v>6468</c:v>
                </c:pt>
                <c:pt idx="16">
                  <c:v>5088</c:v>
                </c:pt>
                <c:pt idx="17">
                  <c:v>7642</c:v>
                </c:pt>
                <c:pt idx="18">
                  <c:v>6154</c:v>
                </c:pt>
                <c:pt idx="19">
                  <c:v>5714</c:v>
                </c:pt>
                <c:pt idx="20">
                  <c:v>3300</c:v>
                </c:pt>
                <c:pt idx="21">
                  <c:v>6650</c:v>
                </c:pt>
              </c:numCache>
            </c:numRef>
          </c:yVal>
          <c:smooth val="0"/>
          <c:extLst>
            <c:ext xmlns:c16="http://schemas.microsoft.com/office/drawing/2014/chart" uri="{C3380CC4-5D6E-409C-BE32-E72D297353CC}">
              <c16:uniqueId val="{00000005-FD01-0E4B-866E-B2A657663F1A}"/>
            </c:ext>
          </c:extLst>
        </c:ser>
        <c:ser>
          <c:idx val="6"/>
          <c:order val="6"/>
          <c:tx>
            <c:strRef>
              <c:f>Utilities!$H$1</c:f>
              <c:strCache>
                <c:ptCount val="1"/>
                <c:pt idx="0">
                  <c:v>Nuclear</c:v>
                </c:pt>
              </c:strCache>
            </c:strRef>
          </c:tx>
          <c:spPr>
            <a:ln w="190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Utilities!$H$2:$H$23</c:f>
            </c:numRef>
          </c:yVal>
          <c:smooth val="0"/>
          <c:extLst>
            <c:ext xmlns:c16="http://schemas.microsoft.com/office/drawing/2014/chart" uri="{C3380CC4-5D6E-409C-BE32-E72D297353CC}">
              <c16:uniqueId val="{00000006-FD01-0E4B-866E-B2A657663F1A}"/>
            </c:ext>
          </c:extLst>
        </c:ser>
        <c:dLbls>
          <c:showLegendKey val="0"/>
          <c:showVal val="0"/>
          <c:showCatName val="0"/>
          <c:showSerName val="0"/>
          <c:showPercent val="0"/>
          <c:showBubbleSize val="0"/>
        </c:dLbls>
        <c:axId val="383906608"/>
        <c:axId val="383907000"/>
      </c:scatterChart>
      <c:valAx>
        <c:axId val="383906608"/>
        <c:scaling>
          <c:orientation val="minMax"/>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3907000"/>
        <c:crosses val="autoZero"/>
        <c:crossBetween val="midCat"/>
      </c:valAx>
      <c:valAx>
        <c:axId val="383907000"/>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390660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Utilities!$B$1</c:f>
              <c:strCache>
                <c:ptCount val="1"/>
                <c:pt idx="0">
                  <c:v>Fixed_charge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Utilities!$B$2:$B$23</c:f>
            </c:numRef>
          </c:yVal>
          <c:smooth val="0"/>
          <c:extLst>
            <c:ext xmlns:c16="http://schemas.microsoft.com/office/drawing/2014/chart" uri="{C3380CC4-5D6E-409C-BE32-E72D297353CC}">
              <c16:uniqueId val="{00000000-3991-E045-A269-5E4AE57820AD}"/>
            </c:ext>
          </c:extLst>
        </c:ser>
        <c:ser>
          <c:idx val="1"/>
          <c:order val="1"/>
          <c:tx>
            <c:strRef>
              <c:f>Utilities!$C$1</c:f>
              <c:strCache>
                <c:ptCount val="1"/>
                <c:pt idx="0">
                  <c:v>RoR</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Utilities!$C$2:$C$23</c:f>
            </c:numRef>
          </c:yVal>
          <c:smooth val="0"/>
          <c:extLst>
            <c:ext xmlns:c16="http://schemas.microsoft.com/office/drawing/2014/chart" uri="{C3380CC4-5D6E-409C-BE32-E72D297353CC}">
              <c16:uniqueId val="{00000001-3991-E045-A269-5E4AE57820AD}"/>
            </c:ext>
          </c:extLst>
        </c:ser>
        <c:ser>
          <c:idx val="2"/>
          <c:order val="2"/>
          <c:tx>
            <c:strRef>
              <c:f>Utilities!$D$1</c:f>
              <c:strCache>
                <c:ptCount val="1"/>
                <c:pt idx="0">
                  <c:v>Cost</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Utilities!$D$2:$D$23</c:f>
            </c:numRef>
          </c:yVal>
          <c:smooth val="0"/>
          <c:extLst>
            <c:ext xmlns:c16="http://schemas.microsoft.com/office/drawing/2014/chart" uri="{C3380CC4-5D6E-409C-BE32-E72D297353CC}">
              <c16:uniqueId val="{00000002-3991-E045-A269-5E4AE57820AD}"/>
            </c:ext>
          </c:extLst>
        </c:ser>
        <c:ser>
          <c:idx val="3"/>
          <c:order val="3"/>
          <c:tx>
            <c:strRef>
              <c:f>Utilities!$E$1</c:f>
              <c:strCache>
                <c:ptCount val="1"/>
                <c:pt idx="0">
                  <c:v>Load_factor</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Utilities!$E$2:$E$23</c:f>
            </c:numRef>
          </c:yVal>
          <c:smooth val="0"/>
          <c:extLst>
            <c:ext xmlns:c16="http://schemas.microsoft.com/office/drawing/2014/chart" uri="{C3380CC4-5D6E-409C-BE32-E72D297353CC}">
              <c16:uniqueId val="{00000003-3991-E045-A269-5E4AE57820AD}"/>
            </c:ext>
          </c:extLst>
        </c:ser>
        <c:ser>
          <c:idx val="4"/>
          <c:order val="4"/>
          <c:tx>
            <c:strRef>
              <c:f>Utilities!$F$1</c:f>
              <c:strCache>
                <c:ptCount val="1"/>
                <c:pt idx="0">
                  <c:v>Demand_growth</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Utilities!$F$2:$F$23</c:f>
            </c:numRef>
          </c:yVal>
          <c:smooth val="0"/>
          <c:extLst>
            <c:ext xmlns:c16="http://schemas.microsoft.com/office/drawing/2014/chart" uri="{C3380CC4-5D6E-409C-BE32-E72D297353CC}">
              <c16:uniqueId val="{00000004-3991-E045-A269-5E4AE57820AD}"/>
            </c:ext>
          </c:extLst>
        </c:ser>
        <c:ser>
          <c:idx val="5"/>
          <c:order val="5"/>
          <c:tx>
            <c:strRef>
              <c:f>Utilities!$G$1</c:f>
              <c:strCache>
                <c:ptCount val="1"/>
                <c:pt idx="0">
                  <c:v>Sales</c:v>
                </c:pt>
              </c:strCache>
            </c:strRef>
          </c:tx>
          <c:spPr>
            <a:ln w="19050" cap="rnd">
              <a:noFill/>
              <a:round/>
            </a:ln>
            <a:effectLst/>
          </c:spPr>
          <c:marker>
            <c:symbol val="circle"/>
            <c:size val="5"/>
            <c:spPr>
              <a:solidFill>
                <a:schemeClr val="accent6"/>
              </a:solidFill>
              <a:ln w="9525">
                <a:solidFill>
                  <a:schemeClr val="accent6"/>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Utilities!$G$2:$G$23</c:f>
              <c:numCache>
                <c:formatCode>General</c:formatCode>
                <c:ptCount val="22"/>
                <c:pt idx="0">
                  <c:v>13082</c:v>
                </c:pt>
                <c:pt idx="1">
                  <c:v>7179</c:v>
                </c:pt>
                <c:pt idx="2">
                  <c:v>9673</c:v>
                </c:pt>
                <c:pt idx="3">
                  <c:v>15991</c:v>
                </c:pt>
                <c:pt idx="4">
                  <c:v>6455</c:v>
                </c:pt>
                <c:pt idx="5">
                  <c:v>9077</c:v>
                </c:pt>
                <c:pt idx="6">
                  <c:v>13507</c:v>
                </c:pt>
                <c:pt idx="7">
                  <c:v>6423</c:v>
                </c:pt>
                <c:pt idx="8">
                  <c:v>7287</c:v>
                </c:pt>
                <c:pt idx="9">
                  <c:v>17441</c:v>
                </c:pt>
                <c:pt idx="10">
                  <c:v>8406</c:v>
                </c:pt>
                <c:pt idx="11">
                  <c:v>9212</c:v>
                </c:pt>
                <c:pt idx="12">
                  <c:v>10140</c:v>
                </c:pt>
                <c:pt idx="13">
                  <c:v>11127</c:v>
                </c:pt>
                <c:pt idx="14">
                  <c:v>10093</c:v>
                </c:pt>
                <c:pt idx="15">
                  <c:v>6468</c:v>
                </c:pt>
                <c:pt idx="16">
                  <c:v>5088</c:v>
                </c:pt>
                <c:pt idx="17">
                  <c:v>7642</c:v>
                </c:pt>
                <c:pt idx="18">
                  <c:v>6154</c:v>
                </c:pt>
                <c:pt idx="19">
                  <c:v>5714</c:v>
                </c:pt>
                <c:pt idx="20">
                  <c:v>3300</c:v>
                </c:pt>
                <c:pt idx="21">
                  <c:v>6650</c:v>
                </c:pt>
              </c:numCache>
            </c:numRef>
          </c:yVal>
          <c:smooth val="0"/>
          <c:extLst>
            <c:ext xmlns:c16="http://schemas.microsoft.com/office/drawing/2014/chart" uri="{C3380CC4-5D6E-409C-BE32-E72D297353CC}">
              <c16:uniqueId val="{00000005-3991-E045-A269-5E4AE57820AD}"/>
            </c:ext>
          </c:extLst>
        </c:ser>
        <c:ser>
          <c:idx val="6"/>
          <c:order val="6"/>
          <c:tx>
            <c:strRef>
              <c:f>Utilities!$H$1</c:f>
              <c:strCache>
                <c:ptCount val="1"/>
                <c:pt idx="0">
                  <c:v>Nuclear</c:v>
                </c:pt>
              </c:strCache>
            </c:strRef>
          </c:tx>
          <c:spPr>
            <a:ln w="190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strRef>
              <c:f>Utilities!$A$2:$A$23</c:f>
              <c:strCache>
                <c:ptCount val="22"/>
                <c:pt idx="0">
                  <c:v>Idaho</c:v>
                </c:pt>
                <c:pt idx="1">
                  <c:v>Northern</c:v>
                </c:pt>
                <c:pt idx="2">
                  <c:v>Oklahoma</c:v>
                </c:pt>
                <c:pt idx="3">
                  <c:v>Puget</c:v>
                </c:pt>
                <c:pt idx="4">
                  <c:v>Madison </c:v>
                </c:pt>
                <c:pt idx="5">
                  <c:v>Arizona </c:v>
                </c:pt>
                <c:pt idx="6">
                  <c:v>Texas</c:v>
                </c:pt>
                <c:pt idx="7">
                  <c:v>Commonwealth</c:v>
                </c:pt>
                <c:pt idx="8">
                  <c:v>Wisconsin</c:v>
                </c:pt>
                <c:pt idx="9">
                  <c:v>Nevada</c:v>
                </c:pt>
                <c:pt idx="10">
                  <c:v>Kentucky</c:v>
                </c:pt>
                <c:pt idx="11">
                  <c:v>Central </c:v>
                </c:pt>
                <c:pt idx="12">
                  <c:v>Southern</c:v>
                </c:pt>
                <c:pt idx="13">
                  <c:v>Florida </c:v>
                </c:pt>
                <c:pt idx="14">
                  <c:v>Virginia</c:v>
                </c:pt>
                <c:pt idx="15">
                  <c:v>Pacific </c:v>
                </c:pt>
                <c:pt idx="16">
                  <c:v>Boston </c:v>
                </c:pt>
                <c:pt idx="17">
                  <c:v>Hawaiian </c:v>
                </c:pt>
                <c:pt idx="18">
                  <c:v>New England</c:v>
                </c:pt>
                <c:pt idx="19">
                  <c:v>San Diego</c:v>
                </c:pt>
                <c:pt idx="20">
                  <c:v>NY</c:v>
                </c:pt>
                <c:pt idx="21">
                  <c:v>United</c:v>
                </c:pt>
              </c:strCache>
            </c:strRef>
          </c:xVal>
          <c:yVal>
            <c:numRef>
              <c:f>Utilities!$H$2:$H$23</c:f>
            </c:numRef>
          </c:yVal>
          <c:smooth val="0"/>
          <c:extLst>
            <c:ext xmlns:c16="http://schemas.microsoft.com/office/drawing/2014/chart" uri="{C3380CC4-5D6E-409C-BE32-E72D297353CC}">
              <c16:uniqueId val="{00000006-3991-E045-A269-5E4AE57820AD}"/>
            </c:ext>
          </c:extLst>
        </c:ser>
        <c:dLbls>
          <c:showLegendKey val="0"/>
          <c:showVal val="0"/>
          <c:showCatName val="0"/>
          <c:showSerName val="0"/>
          <c:showPercent val="0"/>
          <c:showBubbleSize val="0"/>
        </c:dLbls>
        <c:axId val="384808856"/>
        <c:axId val="384813168"/>
      </c:scatterChart>
      <c:valAx>
        <c:axId val="384808856"/>
        <c:scaling>
          <c:orientation val="minMax"/>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4813168"/>
        <c:crosses val="autoZero"/>
        <c:crossBetween val="midCat"/>
      </c:valAx>
      <c:valAx>
        <c:axId val="384813168"/>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480885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5/21/24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908038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5/21/24</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7"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5/21/24</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5/21/24</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5/21/24</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5/21/24</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5/21/24</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5/21/24</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5/21/24</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5/21/24</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5/21/24</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5/21/24</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5/21/24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1.bin"/><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hyperlink" Target="https://papers.nips.cc/paper/2007/file/d56b9fc4b0f1be8871f5e1c40c0067e7-Paper.pdf" TargetMode="Externa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Latent Semantic Analysis…cousin of PCA</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a:t>
            </a:fld>
            <a:endParaRPr lang="en-US" dirty="0"/>
          </a:p>
        </p:txBody>
      </p:sp>
      <p:sp>
        <p:nvSpPr>
          <p:cNvPr id="6" name="TextBox 5">
            <a:extLst>
              <a:ext uri="{FF2B5EF4-FFF2-40B4-BE49-F238E27FC236}">
                <a16:creationId xmlns:a16="http://schemas.microsoft.com/office/drawing/2014/main" id="{377555FA-8C87-0143-A946-6DC68B5DEFE5}"/>
              </a:ext>
            </a:extLst>
          </p:cNvPr>
          <p:cNvSpPr txBox="1"/>
          <p:nvPr/>
        </p:nvSpPr>
        <p:spPr>
          <a:xfrm>
            <a:off x="429439" y="1465730"/>
            <a:ext cx="7298793" cy="646331"/>
          </a:xfrm>
          <a:prstGeom prst="rect">
            <a:avLst/>
          </a:prstGeom>
          <a:noFill/>
        </p:spPr>
        <p:txBody>
          <a:bodyPr wrap="none" rtlCol="0">
            <a:spAutoFit/>
          </a:bodyPr>
          <a:lstStyle/>
          <a:p>
            <a:r>
              <a:rPr lang="en-US" dirty="0"/>
              <a:t>In statistics PCA – Principal Component Analysis</a:t>
            </a:r>
          </a:p>
          <a:p>
            <a:r>
              <a:rPr lang="en-US" dirty="0"/>
              <a:t>	</a:t>
            </a:r>
            <a:r>
              <a:rPr lang="en-US" sz="1400" dirty="0"/>
              <a:t>High dimensional data can be approximated by “singular value decomposition” (SVD)</a:t>
            </a:r>
            <a:endParaRPr lang="en-US" dirty="0"/>
          </a:p>
        </p:txBody>
      </p:sp>
      <p:pic>
        <p:nvPicPr>
          <p:cNvPr id="7" name="Picture 6">
            <a:extLst>
              <a:ext uri="{FF2B5EF4-FFF2-40B4-BE49-F238E27FC236}">
                <a16:creationId xmlns:a16="http://schemas.microsoft.com/office/drawing/2014/main" id="{88358200-D15C-0245-BF2A-3D3A0B20DB6C}"/>
              </a:ext>
            </a:extLst>
          </p:cNvPr>
          <p:cNvPicPr>
            <a:picLocks noChangeAspect="1"/>
          </p:cNvPicPr>
          <p:nvPr/>
        </p:nvPicPr>
        <p:blipFill>
          <a:blip r:embed="rId2"/>
          <a:stretch>
            <a:fillRect/>
          </a:stretch>
        </p:blipFill>
        <p:spPr>
          <a:xfrm>
            <a:off x="620264" y="2585163"/>
            <a:ext cx="3991242" cy="2426675"/>
          </a:xfrm>
          <a:prstGeom prst="rect">
            <a:avLst/>
          </a:prstGeom>
        </p:spPr>
      </p:pic>
      <p:cxnSp>
        <p:nvCxnSpPr>
          <p:cNvPr id="8" name="Straight Connector 7">
            <a:extLst>
              <a:ext uri="{FF2B5EF4-FFF2-40B4-BE49-F238E27FC236}">
                <a16:creationId xmlns:a16="http://schemas.microsoft.com/office/drawing/2014/main" id="{26D6E262-E1C9-794B-8AA6-8A4CA129DA3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6564B9-D8B7-7A4E-B334-BE8AE460E5E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766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10</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dirty="0">
                <a:latin typeface="inherit"/>
              </a:rPr>
              <a:t>LAT: 48.874911</a:t>
            </a:r>
            <a:endParaRPr lang="en-US" dirty="0">
              <a:latin typeface="proxima-nova"/>
            </a:endParaRPr>
          </a:p>
          <a:p>
            <a:pPr fontAlgn="base"/>
            <a:r>
              <a:rPr lang="en-US" cap="all" dirty="0">
                <a:latin typeface="proxima-nova"/>
              </a:rPr>
              <a:t>LON</a:t>
            </a:r>
            <a:r>
              <a:rPr lang="en-US" cap="all" dirty="0">
                <a:latin typeface="inherit"/>
              </a:rPr>
              <a:t>:</a:t>
            </a:r>
            <a:r>
              <a:rPr lang="en-US" dirty="0">
                <a:latin typeface="inherit"/>
              </a:rPr>
              <a:t>2.310612</a:t>
            </a:r>
            <a:endParaRPr lang="en-US" i="0" dirty="0">
              <a:effectLst/>
              <a:latin typeface="proxima-nova"/>
            </a:endParaRP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CFDC6DD-C270-7542-B818-A665B5C72A11}"/>
              </a:ext>
            </a:extLst>
          </p:cNvPr>
          <p:cNvSpPr txBox="1"/>
          <p:nvPr/>
        </p:nvSpPr>
        <p:spPr>
          <a:xfrm>
            <a:off x="6004999" y="2606233"/>
            <a:ext cx="3139001" cy="923330"/>
          </a:xfrm>
          <a:prstGeom prst="rect">
            <a:avLst/>
          </a:prstGeom>
          <a:noFill/>
          <a:ln>
            <a:noFill/>
          </a:ln>
        </p:spPr>
        <p:txBody>
          <a:bodyPr wrap="square" rtlCol="0">
            <a:spAutoFit/>
          </a:bodyPr>
          <a:lstStyle/>
          <a:p>
            <a:r>
              <a:rPr lang="en-US" b="1" dirty="0"/>
              <a:t>Quick Answer has 1 data point.</a:t>
            </a:r>
          </a:p>
          <a:p>
            <a:r>
              <a:rPr lang="en-US" b="1" dirty="0">
                <a:solidFill>
                  <a:schemeClr val="accent1"/>
                </a:solidFill>
              </a:rPr>
              <a:t>Its about 1.5k from Arc de Triumph</a:t>
            </a:r>
          </a:p>
        </p:txBody>
      </p: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0916E2-710D-9B4F-94D2-3B335DB04B0A}"/>
              </a:ext>
            </a:extLst>
          </p:cNvPr>
          <p:cNvCxnSpPr>
            <a:cxnSpLocks/>
          </p:cNvCxnSpPr>
          <p:nvPr/>
        </p:nvCxnSpPr>
        <p:spPr>
          <a:xfrm flipV="1">
            <a:off x="532435" y="2523281"/>
            <a:ext cx="2407535" cy="14931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22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nodeType="clickEffect">
                                  <p:stCondLst>
                                    <p:cond delay="0"/>
                                  </p:stCondLst>
                                  <p:childTnLst>
                                    <p:set>
                                      <p:cBhvr>
                                        <p:cTn id="18" dur="indefinite"/>
                                        <p:tgtEl>
                                          <p:spTgt spid="18"/>
                                        </p:tgtEl>
                                        <p:attrNameLst>
                                          <p:attrName>style.opacity</p:attrName>
                                        </p:attrNameLst>
                                      </p:cBhvr>
                                      <p:to>
                                        <p:strVal val="0.25"/>
                                      </p:to>
                                    </p:set>
                                    <p:animEffect filter="image" prLst="opacity: 0.25">
                                      <p:cBhvr rctx="IE">
                                        <p:cTn id="19" dur="indefinite"/>
                                        <p:tgtEl>
                                          <p:spTgt spid="18"/>
                                        </p:tgtEl>
                                      </p:cBhvr>
                                    </p:animEffect>
                                  </p:childTnLst>
                                </p:cTn>
                              </p:par>
                              <p:par>
                                <p:cTn id="20" presetID="9" presetClass="emph" presetSubtype="0" nodeType="withEffect">
                                  <p:stCondLst>
                                    <p:cond delay="0"/>
                                  </p:stCondLst>
                                  <p:childTnLst>
                                    <p:set>
                                      <p:cBhvr>
                                        <p:cTn id="21" dur="indefinite"/>
                                        <p:tgtEl>
                                          <p:spTgt spid="20"/>
                                        </p:tgtEl>
                                        <p:attrNameLst>
                                          <p:attrName>style.opacity</p:attrName>
                                        </p:attrNameLst>
                                      </p:cBhvr>
                                      <p:to>
                                        <p:strVal val="0.25"/>
                                      </p:to>
                                    </p:set>
                                    <p:animEffect filter="image" prLst="opacity: 0.25">
                                      <p:cBhvr rctx="IE">
                                        <p:cTn id="22" dur="indefinite"/>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4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11</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dirty="0">
                <a:latin typeface="inherit"/>
              </a:rPr>
              <a:t>LAT: 48.874911</a:t>
            </a:r>
            <a:endParaRPr lang="en-US" dirty="0">
              <a:latin typeface="proxima-nova"/>
            </a:endParaRPr>
          </a:p>
          <a:p>
            <a:pPr fontAlgn="base"/>
            <a:r>
              <a:rPr lang="en-US" cap="all" dirty="0">
                <a:latin typeface="proxima-nova"/>
              </a:rPr>
              <a:t>LON</a:t>
            </a:r>
            <a:r>
              <a:rPr lang="en-US" cap="all" dirty="0">
                <a:latin typeface="inherit"/>
              </a:rPr>
              <a:t>:</a:t>
            </a:r>
            <a:r>
              <a:rPr lang="en-US" dirty="0">
                <a:latin typeface="inherit"/>
              </a:rPr>
              <a:t>2.310612</a:t>
            </a:r>
            <a:endParaRPr lang="en-US" i="0" dirty="0">
              <a:effectLst/>
              <a:latin typeface="proxima-nova"/>
            </a:endParaRPr>
          </a:p>
        </p:txBody>
      </p:sp>
      <p:sp>
        <p:nvSpPr>
          <p:cNvPr id="15" name="TextBox 14">
            <a:extLst>
              <a:ext uri="{FF2B5EF4-FFF2-40B4-BE49-F238E27FC236}">
                <a16:creationId xmlns:a16="http://schemas.microsoft.com/office/drawing/2014/main" id="{AF155576-EB51-4441-AC2A-FAED69B3571C}"/>
              </a:ext>
            </a:extLst>
          </p:cNvPr>
          <p:cNvSpPr txBox="1"/>
          <p:nvPr/>
        </p:nvSpPr>
        <p:spPr>
          <a:xfrm>
            <a:off x="6004999" y="1458410"/>
            <a:ext cx="3202928" cy="369332"/>
          </a:xfrm>
          <a:prstGeom prst="rect">
            <a:avLst/>
          </a:prstGeom>
          <a:noFill/>
        </p:spPr>
        <p:txBody>
          <a:bodyPr wrap="none" rtlCol="0">
            <a:spAutoFit/>
          </a:bodyPr>
          <a:lstStyle/>
          <a:p>
            <a:r>
              <a:rPr lang="en-US" b="1" dirty="0"/>
              <a:t>Exact Answer has 2 data points.</a:t>
            </a: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CFDC6DD-C270-7542-B818-A665B5C72A11}"/>
              </a:ext>
            </a:extLst>
          </p:cNvPr>
          <p:cNvSpPr txBox="1"/>
          <p:nvPr/>
        </p:nvSpPr>
        <p:spPr>
          <a:xfrm>
            <a:off x="6004999" y="2606233"/>
            <a:ext cx="3139001" cy="923330"/>
          </a:xfrm>
          <a:prstGeom prst="rect">
            <a:avLst/>
          </a:prstGeom>
          <a:noFill/>
          <a:ln>
            <a:noFill/>
          </a:ln>
        </p:spPr>
        <p:txBody>
          <a:bodyPr wrap="square" rtlCol="0">
            <a:spAutoFit/>
          </a:bodyPr>
          <a:lstStyle/>
          <a:p>
            <a:r>
              <a:rPr lang="en-US" b="1" dirty="0"/>
              <a:t>Quick Answer has 1 data point.</a:t>
            </a:r>
          </a:p>
          <a:p>
            <a:r>
              <a:rPr lang="en-US" b="1" dirty="0">
                <a:solidFill>
                  <a:schemeClr val="accent1"/>
                </a:solidFill>
              </a:rPr>
              <a:t>Its about 1.5k from Arc de Triumph</a:t>
            </a:r>
          </a:p>
        </p:txBody>
      </p: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0916E2-710D-9B4F-94D2-3B335DB04B0A}"/>
              </a:ext>
            </a:extLst>
          </p:cNvPr>
          <p:cNvCxnSpPr>
            <a:cxnSpLocks/>
          </p:cNvCxnSpPr>
          <p:nvPr/>
        </p:nvCxnSpPr>
        <p:spPr>
          <a:xfrm flipV="1">
            <a:off x="532435" y="2523281"/>
            <a:ext cx="2407535" cy="1493134"/>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B61D110-014C-FD43-99BC-BD458468192D}"/>
              </a:ext>
            </a:extLst>
          </p:cNvPr>
          <p:cNvSpPr/>
          <p:nvPr/>
        </p:nvSpPr>
        <p:spPr>
          <a:xfrm>
            <a:off x="1657350" y="5326350"/>
            <a:ext cx="1799863" cy="646331"/>
          </a:xfrm>
          <a:prstGeom prst="rect">
            <a:avLst/>
          </a:prstGeom>
        </p:spPr>
        <p:txBody>
          <a:bodyPr wrap="square">
            <a:spAutoFit/>
          </a:bodyPr>
          <a:lstStyle/>
          <a:p>
            <a:pPr fontAlgn="base"/>
            <a:r>
              <a:rPr lang="en-US" b="1" dirty="0">
                <a:solidFill>
                  <a:schemeClr val="accent1"/>
                </a:solidFill>
                <a:latin typeface="inherit"/>
              </a:rPr>
              <a:t>LAT: 48.874911</a:t>
            </a:r>
            <a:endParaRPr lang="en-US" b="1" dirty="0">
              <a:solidFill>
                <a:schemeClr val="accent1"/>
              </a:solidFill>
              <a:latin typeface="proxima-nova"/>
            </a:endParaRPr>
          </a:p>
          <a:p>
            <a:pPr fontAlgn="base"/>
            <a:r>
              <a:rPr lang="en-US" b="1" cap="all" dirty="0">
                <a:solidFill>
                  <a:schemeClr val="accent1"/>
                </a:solidFill>
                <a:latin typeface="proxima-nova"/>
              </a:rPr>
              <a:t>LON</a:t>
            </a:r>
            <a:r>
              <a:rPr lang="en-US" b="1" cap="all" dirty="0">
                <a:solidFill>
                  <a:schemeClr val="accent1"/>
                </a:solidFill>
                <a:latin typeface="inherit"/>
              </a:rPr>
              <a:t>:</a:t>
            </a:r>
            <a:r>
              <a:rPr lang="en-US" b="1" dirty="0">
                <a:solidFill>
                  <a:schemeClr val="accent1"/>
                </a:solidFill>
                <a:latin typeface="inherit"/>
              </a:rPr>
              <a:t>2.310612</a:t>
            </a:r>
            <a:endParaRPr lang="en-US" b="1" i="0" dirty="0">
              <a:solidFill>
                <a:schemeClr val="accent1"/>
              </a:solidFill>
              <a:effectLst/>
              <a:latin typeface="proxima-nova"/>
            </a:endParaRPr>
          </a:p>
        </p:txBody>
      </p:sp>
      <p:sp>
        <p:nvSpPr>
          <p:cNvPr id="6" name="Rectangle 5">
            <a:extLst>
              <a:ext uri="{FF2B5EF4-FFF2-40B4-BE49-F238E27FC236}">
                <a16:creationId xmlns:a16="http://schemas.microsoft.com/office/drawing/2014/main" id="{DF133D87-CA8B-7446-BFC8-2D398B72B266}"/>
              </a:ext>
            </a:extLst>
          </p:cNvPr>
          <p:cNvSpPr/>
          <p:nvPr/>
        </p:nvSpPr>
        <p:spPr>
          <a:xfrm>
            <a:off x="4366780" y="5528262"/>
            <a:ext cx="3835987" cy="369332"/>
          </a:xfrm>
          <a:prstGeom prst="rect">
            <a:avLst/>
          </a:prstGeom>
        </p:spPr>
        <p:txBody>
          <a:bodyPr wrap="none">
            <a:spAutoFit/>
          </a:bodyPr>
          <a:lstStyle/>
          <a:p>
            <a:r>
              <a:rPr lang="en-US" b="1" dirty="0">
                <a:solidFill>
                  <a:schemeClr val="accent1"/>
                </a:solidFill>
              </a:rPr>
              <a:t>Its about 1.5k NE from Arc de Triumph</a:t>
            </a:r>
          </a:p>
        </p:txBody>
      </p:sp>
      <p:sp>
        <p:nvSpPr>
          <p:cNvPr id="7" name="TextBox 6">
            <a:extLst>
              <a:ext uri="{FF2B5EF4-FFF2-40B4-BE49-F238E27FC236}">
                <a16:creationId xmlns:a16="http://schemas.microsoft.com/office/drawing/2014/main" id="{8939FB9E-A992-9F48-AAF3-0BE794DD48E7}"/>
              </a:ext>
            </a:extLst>
          </p:cNvPr>
          <p:cNvSpPr txBox="1"/>
          <p:nvPr/>
        </p:nvSpPr>
        <p:spPr>
          <a:xfrm>
            <a:off x="1343647" y="4957018"/>
            <a:ext cx="2427268" cy="369332"/>
          </a:xfrm>
          <a:prstGeom prst="rect">
            <a:avLst/>
          </a:prstGeom>
          <a:noFill/>
        </p:spPr>
        <p:txBody>
          <a:bodyPr wrap="none" rtlCol="0">
            <a:spAutoFit/>
          </a:bodyPr>
          <a:lstStyle/>
          <a:p>
            <a:r>
              <a:rPr lang="en-US" dirty="0"/>
              <a:t>2 Values, Highly Specific</a:t>
            </a:r>
          </a:p>
        </p:txBody>
      </p:sp>
      <p:sp>
        <p:nvSpPr>
          <p:cNvPr id="21" name="TextBox 20">
            <a:extLst>
              <a:ext uri="{FF2B5EF4-FFF2-40B4-BE49-F238E27FC236}">
                <a16:creationId xmlns:a16="http://schemas.microsoft.com/office/drawing/2014/main" id="{178267D5-4D55-2B40-A66E-FD8ED2D74B45}"/>
              </a:ext>
            </a:extLst>
          </p:cNvPr>
          <p:cNvSpPr txBox="1"/>
          <p:nvPr/>
        </p:nvSpPr>
        <p:spPr>
          <a:xfrm>
            <a:off x="4434050" y="4957018"/>
            <a:ext cx="4200499" cy="646331"/>
          </a:xfrm>
          <a:prstGeom prst="rect">
            <a:avLst/>
          </a:prstGeom>
          <a:noFill/>
        </p:spPr>
        <p:txBody>
          <a:bodyPr wrap="square" rtlCol="0">
            <a:spAutoFit/>
          </a:bodyPr>
          <a:lstStyle/>
          <a:p>
            <a:r>
              <a:rPr lang="en-US" dirty="0"/>
              <a:t>1 Values, Less Specific, generally correct mixing the two</a:t>
            </a:r>
          </a:p>
        </p:txBody>
      </p:sp>
    </p:spTree>
    <p:extLst>
      <p:ext uri="{BB962C8B-B14F-4D97-AF65-F5344CB8AC3E}">
        <p14:creationId xmlns:p14="http://schemas.microsoft.com/office/powerpoint/2010/main" val="184135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8"/>
                                        </p:tgtEl>
                                        <p:attrNameLst>
                                          <p:attrName>style.opacity</p:attrName>
                                        </p:attrNameLst>
                                      </p:cBhvr>
                                      <p:to>
                                        <p:strVal val="0.25"/>
                                      </p:to>
                                    </p:set>
                                    <p:animEffect filter="image" prLst="opacity: 0.25">
                                      <p:cBhvr rctx="IE">
                                        <p:cTn id="23" dur="indefinite"/>
                                        <p:tgtEl>
                                          <p:spTgt spid="18"/>
                                        </p:tgtEl>
                                      </p:cBhvr>
                                    </p:animEffect>
                                  </p:childTnLst>
                                </p:cTn>
                              </p:par>
                              <p:par>
                                <p:cTn id="24" presetID="9" presetClass="emph" presetSubtype="0" nodeType="withEffect">
                                  <p:stCondLst>
                                    <p:cond delay="0"/>
                                  </p:stCondLst>
                                  <p:childTnLst>
                                    <p:set>
                                      <p:cBhvr>
                                        <p:cTn id="25" dur="indefinite"/>
                                        <p:tgtEl>
                                          <p:spTgt spid="20"/>
                                        </p:tgtEl>
                                        <p:attrNameLst>
                                          <p:attrName>style.opacity</p:attrName>
                                        </p:attrNameLst>
                                      </p:cBhvr>
                                      <p:to>
                                        <p:strVal val="0.25"/>
                                      </p:to>
                                    </p:set>
                                    <p:animEffect filter="image" prLst="opacity: 0.25">
                                      <p:cBhvr rctx="IE">
                                        <p:cTn id="26" dur="indefinite"/>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P spid="49"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12</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Term Vectors are paired to reduce dimensions</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975011"/>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70" y="2127411"/>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077" y="2279811"/>
            <a:ext cx="3187286" cy="1578417"/>
          </a:xfrm>
          <a:prstGeom prst="rect">
            <a:avLst/>
          </a:prstGeom>
          <a:ln>
            <a:solidFill>
              <a:schemeClr val="tx1"/>
            </a:solidFill>
          </a:ln>
        </p:spPr>
      </p:pic>
      <p:pic>
        <p:nvPicPr>
          <p:cNvPr id="27" name="Picture 26" descr="A close up of a map&#10;&#10;Description automatically generated">
            <a:extLst>
              <a:ext uri="{FF2B5EF4-FFF2-40B4-BE49-F238E27FC236}">
                <a16:creationId xmlns:a16="http://schemas.microsoft.com/office/drawing/2014/main" id="{CEB82B2D-F6F5-0E48-A94F-48B010260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584" y="2432211"/>
            <a:ext cx="3187286" cy="1578417"/>
          </a:xfrm>
          <a:prstGeom prst="rect">
            <a:avLst/>
          </a:prstGeom>
          <a:ln>
            <a:solidFill>
              <a:schemeClr val="tx1"/>
            </a:solidFill>
          </a:ln>
        </p:spPr>
      </p:pic>
      <p:pic>
        <p:nvPicPr>
          <p:cNvPr id="38" name="Picture 37" descr="A close up of a map&#10;&#10;Description automatically generated">
            <a:extLst>
              <a:ext uri="{FF2B5EF4-FFF2-40B4-BE49-F238E27FC236}">
                <a16:creationId xmlns:a16="http://schemas.microsoft.com/office/drawing/2014/main" id="{B9DC3F1F-EFCD-004D-86DC-DA36394D0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091" y="2584611"/>
            <a:ext cx="3187286" cy="1578417"/>
          </a:xfrm>
          <a:prstGeom prst="rect">
            <a:avLst/>
          </a:prstGeom>
          <a:ln>
            <a:solidFill>
              <a:schemeClr val="tx1"/>
            </a:solidFill>
          </a:ln>
        </p:spPr>
      </p:pic>
      <p:pic>
        <p:nvPicPr>
          <p:cNvPr id="39" name="Picture 38" descr="A close up of a map&#10;&#10;Description automatically generated">
            <a:extLst>
              <a:ext uri="{FF2B5EF4-FFF2-40B4-BE49-F238E27FC236}">
                <a16:creationId xmlns:a16="http://schemas.microsoft.com/office/drawing/2014/main" id="{86A82B43-4B3C-2E43-9765-1A70A0856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3165275"/>
            <a:ext cx="3187286" cy="1578417"/>
          </a:xfrm>
          <a:prstGeom prst="rect">
            <a:avLst/>
          </a:prstGeom>
          <a:ln>
            <a:solidFill>
              <a:schemeClr val="tx1"/>
            </a:solidFill>
          </a:ln>
        </p:spPr>
      </p:pic>
    </p:spTree>
    <p:extLst>
      <p:ext uri="{BB962C8B-B14F-4D97-AF65-F5344CB8AC3E}">
        <p14:creationId xmlns:p14="http://schemas.microsoft.com/office/powerpoint/2010/main" val="148444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13</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The reduced vectors are subject to more single value decompositions</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824538"/>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57" y="2347328"/>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75" y="2870119"/>
            <a:ext cx="3187286" cy="1578417"/>
          </a:xfrm>
          <a:prstGeom prst="rect">
            <a:avLst/>
          </a:prstGeom>
          <a:ln>
            <a:solidFill>
              <a:schemeClr val="tx1"/>
            </a:solidFill>
          </a:ln>
        </p:spPr>
      </p:pic>
      <p:pic>
        <p:nvPicPr>
          <p:cNvPr id="27" name="Picture 26" descr="A close up of a map&#10;&#10;Description automatically generated">
            <a:extLst>
              <a:ext uri="{FF2B5EF4-FFF2-40B4-BE49-F238E27FC236}">
                <a16:creationId xmlns:a16="http://schemas.microsoft.com/office/drawing/2014/main" id="{CEB82B2D-F6F5-0E48-A94F-48B010260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266" y="3381334"/>
            <a:ext cx="3187286" cy="1578417"/>
          </a:xfrm>
          <a:prstGeom prst="rect">
            <a:avLst/>
          </a:prstGeom>
          <a:ln>
            <a:solidFill>
              <a:schemeClr val="tx1"/>
            </a:solidFill>
          </a:ln>
        </p:spPr>
      </p:pic>
      <p:pic>
        <p:nvPicPr>
          <p:cNvPr id="38" name="Picture 37" descr="A close up of a map&#10;&#10;Description automatically generated">
            <a:extLst>
              <a:ext uri="{FF2B5EF4-FFF2-40B4-BE49-F238E27FC236}">
                <a16:creationId xmlns:a16="http://schemas.microsoft.com/office/drawing/2014/main" id="{B9DC3F1F-EFCD-004D-86DC-DA36394D0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58" y="3927273"/>
            <a:ext cx="3187286" cy="1578417"/>
          </a:xfrm>
          <a:prstGeom prst="rect">
            <a:avLst/>
          </a:prstGeom>
          <a:ln>
            <a:solidFill>
              <a:schemeClr val="tx1"/>
            </a:solidFill>
          </a:ln>
        </p:spPr>
      </p:pic>
      <p:pic>
        <p:nvPicPr>
          <p:cNvPr id="39" name="Picture 38" descr="A close up of a map&#10;&#10;Description automatically generated">
            <a:extLst>
              <a:ext uri="{FF2B5EF4-FFF2-40B4-BE49-F238E27FC236}">
                <a16:creationId xmlns:a16="http://schemas.microsoft.com/office/drawing/2014/main" id="{86A82B43-4B3C-2E43-9765-1A70A0856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949" y="4496362"/>
            <a:ext cx="3187286" cy="1578417"/>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A7DBE1AE-E1D8-8A4A-AB5A-B74571E76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982" y="1893989"/>
            <a:ext cx="3187286" cy="1578417"/>
          </a:xfrm>
          <a:prstGeom prst="rect">
            <a:avLst/>
          </a:prstGeom>
          <a:ln>
            <a:solidFill>
              <a:schemeClr val="tx1"/>
            </a:solidFill>
          </a:ln>
        </p:spPr>
      </p:pic>
      <p:pic>
        <p:nvPicPr>
          <p:cNvPr id="15" name="Picture 14" descr="A close up of a map&#10;&#10;Description automatically generated">
            <a:extLst>
              <a:ext uri="{FF2B5EF4-FFF2-40B4-BE49-F238E27FC236}">
                <a16:creationId xmlns:a16="http://schemas.microsoft.com/office/drawing/2014/main" id="{B1BEF5A5-3C83-D84D-8658-31DB134B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817" y="2486227"/>
            <a:ext cx="3187286" cy="1578417"/>
          </a:xfrm>
          <a:prstGeom prst="rect">
            <a:avLst/>
          </a:prstGeom>
          <a:ln>
            <a:solidFill>
              <a:schemeClr val="tx1"/>
            </a:solidFill>
          </a:ln>
        </p:spPr>
      </p:pic>
      <p:pic>
        <p:nvPicPr>
          <p:cNvPr id="16" name="Picture 15" descr="A close up of a map&#10;&#10;Description automatically generated">
            <a:extLst>
              <a:ext uri="{FF2B5EF4-FFF2-40B4-BE49-F238E27FC236}">
                <a16:creationId xmlns:a16="http://schemas.microsoft.com/office/drawing/2014/main" id="{D2D85447-7490-EF46-8B6D-267949374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8240" y="3217361"/>
            <a:ext cx="3187286" cy="1578417"/>
          </a:xfrm>
          <a:prstGeom prst="rect">
            <a:avLst/>
          </a:prstGeom>
          <a:ln>
            <a:solidFill>
              <a:schemeClr val="tx1"/>
            </a:solidFill>
          </a:ln>
        </p:spPr>
      </p:pic>
    </p:spTree>
    <p:extLst>
      <p:ext uri="{BB962C8B-B14F-4D97-AF65-F5344CB8AC3E}">
        <p14:creationId xmlns:p14="http://schemas.microsoft.com/office/powerpoint/2010/main" val="287539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14</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Iteratively, these decompositions are reduced to the number of vectors you declare.</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824538"/>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57" y="2347328"/>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75" y="2870119"/>
            <a:ext cx="3187286" cy="1578417"/>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A7DBE1AE-E1D8-8A4A-AB5A-B74571E76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982" y="1893989"/>
            <a:ext cx="3187286" cy="1578417"/>
          </a:xfrm>
          <a:prstGeom prst="rect">
            <a:avLst/>
          </a:prstGeom>
          <a:ln>
            <a:solidFill>
              <a:schemeClr val="tx1"/>
            </a:solidFill>
          </a:ln>
        </p:spPr>
      </p:pic>
      <p:pic>
        <p:nvPicPr>
          <p:cNvPr id="15" name="Picture 14" descr="A close up of a map&#10;&#10;Description automatically generated">
            <a:extLst>
              <a:ext uri="{FF2B5EF4-FFF2-40B4-BE49-F238E27FC236}">
                <a16:creationId xmlns:a16="http://schemas.microsoft.com/office/drawing/2014/main" id="{B1BEF5A5-3C83-D84D-8658-31DB134B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817" y="2486227"/>
            <a:ext cx="3187286" cy="1578417"/>
          </a:xfrm>
          <a:prstGeom prst="rect">
            <a:avLst/>
          </a:prstGeom>
          <a:ln>
            <a:solidFill>
              <a:schemeClr val="tx1"/>
            </a:solidFill>
          </a:ln>
        </p:spPr>
      </p:pic>
      <p:sp>
        <p:nvSpPr>
          <p:cNvPr id="17" name="Rectangle 16">
            <a:extLst>
              <a:ext uri="{FF2B5EF4-FFF2-40B4-BE49-F238E27FC236}">
                <a16:creationId xmlns:a16="http://schemas.microsoft.com/office/drawing/2014/main" id="{0474F2CA-1A08-1D4E-85E5-062F6522EA9A}"/>
              </a:ext>
            </a:extLst>
          </p:cNvPr>
          <p:cNvSpPr/>
          <p:nvPr/>
        </p:nvSpPr>
        <p:spPr>
          <a:xfrm>
            <a:off x="181336" y="5793090"/>
            <a:ext cx="8582628" cy="369332"/>
          </a:xfrm>
          <a:prstGeom prst="rect">
            <a:avLst/>
          </a:prstGeom>
          <a:solidFill>
            <a:srgbClr val="0070C0"/>
          </a:solidFill>
        </p:spPr>
        <p:txBody>
          <a:bodyPr wrap="square">
            <a:spAutoFit/>
          </a:bodyPr>
          <a:lstStyle/>
          <a:p>
            <a:r>
              <a:rPr lang="en-US" dirty="0">
                <a:solidFill>
                  <a:schemeClr val="bg1"/>
                </a:solidFill>
              </a:rPr>
              <a:t>So 12 vectors were ultimately reduced to 2.</a:t>
            </a:r>
          </a:p>
        </p:txBody>
      </p:sp>
    </p:spTree>
    <p:extLst>
      <p:ext uri="{BB962C8B-B14F-4D97-AF65-F5344CB8AC3E}">
        <p14:creationId xmlns:p14="http://schemas.microsoft.com/office/powerpoint/2010/main" val="157484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3410ED-E049-2649-8CA0-383C8B9EBBB9}"/>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605DB249-6DFA-6644-8276-5820529BFB04}"/>
              </a:ext>
            </a:extLst>
          </p:cNvPr>
          <p:cNvSpPr>
            <a:spLocks noGrp="1"/>
          </p:cNvSpPr>
          <p:nvPr>
            <p:ph type="title"/>
          </p:nvPr>
        </p:nvSpPr>
        <p:spPr>
          <a:xfrm>
            <a:off x="81023" y="365126"/>
            <a:ext cx="8434327" cy="591477"/>
          </a:xfrm>
        </p:spPr>
        <p:txBody>
          <a:bodyPr/>
          <a:lstStyle/>
          <a:p>
            <a:r>
              <a:rPr lang="en-US" dirty="0"/>
              <a:t>These vectors are dense, perfect for modeling.</a:t>
            </a:r>
          </a:p>
        </p:txBody>
      </p:sp>
      <p:sp>
        <p:nvSpPr>
          <p:cNvPr id="4" name="Footer Placeholder 3">
            <a:extLst>
              <a:ext uri="{FF2B5EF4-FFF2-40B4-BE49-F238E27FC236}">
                <a16:creationId xmlns:a16="http://schemas.microsoft.com/office/drawing/2014/main" id="{30616DF5-AFCC-B043-8C63-CB2DF4555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8A83A26-77DF-074D-B11F-3C75030BF27C}"/>
              </a:ext>
            </a:extLst>
          </p:cNvPr>
          <p:cNvSpPr>
            <a:spLocks noGrp="1"/>
          </p:cNvSpPr>
          <p:nvPr>
            <p:ph type="sldNum" sz="quarter" idx="4"/>
          </p:nvPr>
        </p:nvSpPr>
        <p:spPr/>
        <p:txBody>
          <a:bodyPr/>
          <a:lstStyle/>
          <a:p>
            <a:fld id="{37290FF7-652B-4475-AEAB-8B1A5D23AE09}" type="slidenum">
              <a:rPr lang="en-US" smtClean="0"/>
              <a:pPr/>
              <a:t>15</a:t>
            </a:fld>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327D3AA3-B1B3-2E4A-B2E6-A13D596FD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9299"/>
            <a:ext cx="9144000" cy="1845243"/>
          </a:xfrm>
          <a:prstGeom prst="rect">
            <a:avLst/>
          </a:prstGeom>
        </p:spPr>
      </p:pic>
      <p:sp>
        <p:nvSpPr>
          <p:cNvPr id="9" name="Rectangle 8">
            <a:extLst>
              <a:ext uri="{FF2B5EF4-FFF2-40B4-BE49-F238E27FC236}">
                <a16:creationId xmlns:a16="http://schemas.microsoft.com/office/drawing/2014/main" id="{29B64ED3-4C08-AD4B-B70D-BE2122C490D6}"/>
              </a:ext>
            </a:extLst>
          </p:cNvPr>
          <p:cNvSpPr/>
          <p:nvPr/>
        </p:nvSpPr>
        <p:spPr>
          <a:xfrm>
            <a:off x="181336" y="5793090"/>
            <a:ext cx="8582628" cy="369332"/>
          </a:xfrm>
          <a:prstGeom prst="rect">
            <a:avLst/>
          </a:prstGeom>
          <a:solidFill>
            <a:srgbClr val="0070C0"/>
          </a:solidFill>
        </p:spPr>
        <p:txBody>
          <a:bodyPr wrap="square">
            <a:spAutoFit/>
          </a:bodyPr>
          <a:lstStyle/>
          <a:p>
            <a:r>
              <a:rPr lang="en-US" dirty="0">
                <a:solidFill>
                  <a:schemeClr val="bg1"/>
                </a:solidFill>
              </a:rPr>
              <a:t>Declared 20 vectors for all 2000 docs.</a:t>
            </a:r>
          </a:p>
        </p:txBody>
      </p:sp>
    </p:spTree>
    <p:extLst>
      <p:ext uri="{BB962C8B-B14F-4D97-AF65-F5344CB8AC3E}">
        <p14:creationId xmlns:p14="http://schemas.microsoft.com/office/powerpoint/2010/main" val="640198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BB200-FD53-443C-A445-1CEB0D6AF095}"/>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73278885-94D7-46C5-A6EF-8284E42A997B}"/>
              </a:ext>
            </a:extLst>
          </p:cNvPr>
          <p:cNvSpPr>
            <a:spLocks noGrp="1"/>
          </p:cNvSpPr>
          <p:nvPr>
            <p:ph type="title"/>
          </p:nvPr>
        </p:nvSpPr>
        <p:spPr/>
        <p:txBody>
          <a:bodyPr/>
          <a:lstStyle/>
          <a:p>
            <a:r>
              <a:rPr lang="en-US" dirty="0"/>
              <a:t>Supervised Learning</a:t>
            </a:r>
          </a:p>
        </p:txBody>
      </p:sp>
      <p:sp>
        <p:nvSpPr>
          <p:cNvPr id="4" name="Footer Placeholder 3">
            <a:extLst>
              <a:ext uri="{FF2B5EF4-FFF2-40B4-BE49-F238E27FC236}">
                <a16:creationId xmlns:a16="http://schemas.microsoft.com/office/drawing/2014/main" id="{628E2758-EAB0-48B2-A657-DA1A3686F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13D23F0-EACF-4BCF-928D-60A2538E152B}"/>
              </a:ext>
            </a:extLst>
          </p:cNvPr>
          <p:cNvSpPr>
            <a:spLocks noGrp="1"/>
          </p:cNvSpPr>
          <p:nvPr>
            <p:ph type="sldNum" sz="quarter" idx="4"/>
          </p:nvPr>
        </p:nvSpPr>
        <p:spPr/>
        <p:txBody>
          <a:bodyPr/>
          <a:lstStyle/>
          <a:p>
            <a:fld id="{37290FF7-652B-4475-AEAB-8B1A5D23AE09}" type="slidenum">
              <a:rPr lang="en-US" smtClean="0"/>
              <a:pPr/>
              <a:t>16</a:t>
            </a:fld>
            <a:endParaRPr lang="en-US" dirty="0"/>
          </a:p>
        </p:txBody>
      </p:sp>
      <p:sp>
        <p:nvSpPr>
          <p:cNvPr id="6" name="Shape 278">
            <a:extLst>
              <a:ext uri="{FF2B5EF4-FFF2-40B4-BE49-F238E27FC236}">
                <a16:creationId xmlns:a16="http://schemas.microsoft.com/office/drawing/2014/main" id="{914AFED0-5CA1-4EEB-B9AD-33A2C567EACA}"/>
              </a:ext>
            </a:extLst>
          </p:cNvPr>
          <p:cNvSpPr txBox="1"/>
          <p:nvPr/>
        </p:nvSpPr>
        <p:spPr>
          <a:xfrm>
            <a:off x="206000" y="1107533"/>
            <a:ext cx="8778300" cy="441526"/>
          </a:xfrm>
          <a:prstGeom prst="rect">
            <a:avLst/>
          </a:prstGeom>
          <a:solidFill>
            <a:schemeClr val="accent2"/>
          </a:solidFill>
          <a:ln>
            <a:noFill/>
          </a:ln>
        </p:spPr>
        <p:txBody>
          <a:bodyPr lIns="91425" tIns="91425" rIns="91425" bIns="91425" anchor="t" anchorCtr="0">
            <a:noAutofit/>
          </a:bodyPr>
          <a:lstStyle/>
          <a:p>
            <a:r>
              <a:rPr lang="en" sz="2000">
                <a:solidFill>
                  <a:srgbClr val="FFFFFF"/>
                </a:solidFill>
                <a:latin typeface="Open Sans"/>
                <a:ea typeface="Open Sans"/>
                <a:cs typeface="Open Sans"/>
                <a:sym typeface="Open Sans"/>
              </a:rPr>
              <a:t>Inferring a function from labeled data.</a:t>
            </a:r>
          </a:p>
        </p:txBody>
      </p:sp>
      <p:sp>
        <p:nvSpPr>
          <p:cNvPr id="7" name="Shape 279">
            <a:extLst>
              <a:ext uri="{FF2B5EF4-FFF2-40B4-BE49-F238E27FC236}">
                <a16:creationId xmlns:a16="http://schemas.microsoft.com/office/drawing/2014/main" id="{5FF15F1E-6456-4033-AED8-8A1E1406D2ED}"/>
              </a:ext>
            </a:extLst>
          </p:cNvPr>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a:extLst>
              <a:ext uri="{FF2B5EF4-FFF2-40B4-BE49-F238E27FC236}">
                <a16:creationId xmlns:a16="http://schemas.microsoft.com/office/drawing/2014/main" id="{89D91387-F3AF-4970-B655-1BAB74AD1B9B}"/>
              </a:ext>
            </a:extLst>
          </p:cNvPr>
          <p:cNvGrpSpPr/>
          <p:nvPr/>
        </p:nvGrpSpPr>
        <p:grpSpPr>
          <a:xfrm>
            <a:off x="325016" y="2776109"/>
            <a:ext cx="980217" cy="916620"/>
            <a:chOff x="4044175" y="930800"/>
            <a:chExt cx="806099" cy="730199"/>
          </a:xfrm>
        </p:grpSpPr>
        <p:sp>
          <p:nvSpPr>
            <p:cNvPr id="9" name="Shape 281">
              <a:extLst>
                <a:ext uri="{FF2B5EF4-FFF2-40B4-BE49-F238E27FC236}">
                  <a16:creationId xmlns:a16="http://schemas.microsoft.com/office/drawing/2014/main" id="{9466159C-F683-4701-8EE6-240B15CE49C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a:extLst>
                <a:ext uri="{FF2B5EF4-FFF2-40B4-BE49-F238E27FC236}">
                  <a16:creationId xmlns:a16="http://schemas.microsoft.com/office/drawing/2014/main" id="{397336C6-986A-4222-8529-A81F1650FA7C}"/>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a:extLst>
                <a:ext uri="{FF2B5EF4-FFF2-40B4-BE49-F238E27FC236}">
                  <a16:creationId xmlns:a16="http://schemas.microsoft.com/office/drawing/2014/main" id="{BAA57546-2820-4A33-AA79-9E90A0CC752B}"/>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a:extLst>
                <a:ext uri="{FF2B5EF4-FFF2-40B4-BE49-F238E27FC236}">
                  <a16:creationId xmlns:a16="http://schemas.microsoft.com/office/drawing/2014/main" id="{207050D0-A7CB-4C7B-A0BF-FEF395EEF480}"/>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a:extLst>
              <a:ext uri="{FF2B5EF4-FFF2-40B4-BE49-F238E27FC236}">
                <a16:creationId xmlns:a16="http://schemas.microsoft.com/office/drawing/2014/main" id="{C4E3B576-7840-41EE-B54D-02E70DEFD9F5}"/>
              </a:ext>
            </a:extLst>
          </p:cNvPr>
          <p:cNvSpPr txBox="1"/>
          <p:nvPr/>
        </p:nvSpPr>
        <p:spPr>
          <a:xfrm>
            <a:off x="395900"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a:extLst>
              <a:ext uri="{FF2B5EF4-FFF2-40B4-BE49-F238E27FC236}">
                <a16:creationId xmlns:a16="http://schemas.microsoft.com/office/drawing/2014/main" id="{26E5CBC5-6D55-4FE8-AD6B-51D531BC4DAF}"/>
              </a:ext>
            </a:extLst>
          </p:cNvPr>
          <p:cNvSpPr txBox="1"/>
          <p:nvPr/>
        </p:nvSpPr>
        <p:spPr>
          <a:xfrm>
            <a:off x="2311004"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Method</a:t>
            </a:r>
          </a:p>
        </p:txBody>
      </p:sp>
      <p:sp>
        <p:nvSpPr>
          <p:cNvPr id="15" name="Shape 287">
            <a:extLst>
              <a:ext uri="{FF2B5EF4-FFF2-40B4-BE49-F238E27FC236}">
                <a16:creationId xmlns:a16="http://schemas.microsoft.com/office/drawing/2014/main" id="{226197BF-BB15-426F-BE12-7DC2402E3B38}"/>
              </a:ext>
            </a:extLst>
          </p:cNvPr>
          <p:cNvSpPr txBox="1"/>
          <p:nvPr/>
        </p:nvSpPr>
        <p:spPr>
          <a:xfrm>
            <a:off x="0" y="3956522"/>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16" name="Shape 288">
            <a:extLst>
              <a:ext uri="{FF2B5EF4-FFF2-40B4-BE49-F238E27FC236}">
                <a16:creationId xmlns:a16="http://schemas.microsoft.com/office/drawing/2014/main" id="{43814FBE-B194-497C-A05C-F36EF7B124A8}"/>
              </a:ext>
            </a:extLst>
          </p:cNvPr>
          <p:cNvSpPr txBox="1"/>
          <p:nvPr/>
        </p:nvSpPr>
        <p:spPr>
          <a:xfrm>
            <a:off x="2209942" y="3956523"/>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a:extLst>
              <a:ext uri="{FF2B5EF4-FFF2-40B4-BE49-F238E27FC236}">
                <a16:creationId xmlns:a16="http://schemas.microsoft.com/office/drawing/2014/main" id="{0188B232-1AFD-4B8A-8E85-A505C81B5749}"/>
              </a:ext>
            </a:extLst>
          </p:cNvPr>
          <p:cNvSpPr txBox="1"/>
          <p:nvPr/>
        </p:nvSpPr>
        <p:spPr>
          <a:xfrm>
            <a:off x="7154613" y="3956523"/>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Make predictions for the target on the new data.  </a:t>
            </a:r>
          </a:p>
        </p:txBody>
      </p:sp>
      <p:sp>
        <p:nvSpPr>
          <p:cNvPr id="18" name="Shape 290">
            <a:extLst>
              <a:ext uri="{FF2B5EF4-FFF2-40B4-BE49-F238E27FC236}">
                <a16:creationId xmlns:a16="http://schemas.microsoft.com/office/drawing/2014/main" id="{2D2EC717-53D3-4DED-ABBD-FBC1EAEE62D9}"/>
              </a:ext>
            </a:extLst>
          </p:cNvPr>
          <p:cNvSpPr txBox="1"/>
          <p:nvPr/>
        </p:nvSpPr>
        <p:spPr>
          <a:xfrm>
            <a:off x="7133564" y="1889388"/>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19" name="Shape 292">
            <a:extLst>
              <a:ext uri="{FF2B5EF4-FFF2-40B4-BE49-F238E27FC236}">
                <a16:creationId xmlns:a16="http://schemas.microsoft.com/office/drawing/2014/main" id="{0656DA3D-C3E5-4017-85BF-E87801ABB5EC}"/>
              </a:ext>
            </a:extLst>
          </p:cNvPr>
          <p:cNvSpPr txBox="1"/>
          <p:nvPr/>
        </p:nvSpPr>
        <p:spPr>
          <a:xfrm>
            <a:off x="4073209" y="1889387"/>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0" name="Shape 293">
            <a:extLst>
              <a:ext uri="{FF2B5EF4-FFF2-40B4-BE49-F238E27FC236}">
                <a16:creationId xmlns:a16="http://schemas.microsoft.com/office/drawing/2014/main" id="{831C07E6-2935-43C3-9F17-8F771CA84AD0}"/>
              </a:ext>
            </a:extLst>
          </p:cNvPr>
          <p:cNvSpPr txBox="1"/>
          <p:nvPr/>
        </p:nvSpPr>
        <p:spPr>
          <a:xfrm>
            <a:off x="4117909" y="2631429"/>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1" name="Shape 294">
            <a:extLst>
              <a:ext uri="{FF2B5EF4-FFF2-40B4-BE49-F238E27FC236}">
                <a16:creationId xmlns:a16="http://schemas.microsoft.com/office/drawing/2014/main" id="{0121AB00-D320-4AB1-818E-A9C81D4AC036}"/>
              </a:ext>
            </a:extLst>
          </p:cNvPr>
          <p:cNvSpPr txBox="1"/>
          <p:nvPr/>
        </p:nvSpPr>
        <p:spPr>
          <a:xfrm>
            <a:off x="4117909" y="3038642"/>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2" name="Shape 296">
            <a:extLst>
              <a:ext uri="{FF2B5EF4-FFF2-40B4-BE49-F238E27FC236}">
                <a16:creationId xmlns:a16="http://schemas.microsoft.com/office/drawing/2014/main" id="{6445DD1F-C5F2-4A5C-96FC-AD9C6A057ACE}"/>
              </a:ext>
            </a:extLst>
          </p:cNvPr>
          <p:cNvSpPr/>
          <p:nvPr/>
        </p:nvSpPr>
        <p:spPr>
          <a:xfrm>
            <a:off x="1444187" y="2789656"/>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3" name="Shape 297">
            <a:extLst>
              <a:ext uri="{FF2B5EF4-FFF2-40B4-BE49-F238E27FC236}">
                <a16:creationId xmlns:a16="http://schemas.microsoft.com/office/drawing/2014/main" id="{4605CDF1-BA5A-44AB-8EB2-9BF8A886E0C0}"/>
              </a:ext>
            </a:extLst>
          </p:cNvPr>
          <p:cNvPicPr preferRelativeResize="0"/>
          <p:nvPr/>
        </p:nvPicPr>
        <p:blipFill>
          <a:blip r:embed="rId2">
            <a:alphaModFix/>
          </a:blip>
          <a:stretch>
            <a:fillRect/>
          </a:stretch>
        </p:blipFill>
        <p:spPr>
          <a:xfrm>
            <a:off x="1350849" y="2917298"/>
            <a:ext cx="488781" cy="525600"/>
          </a:xfrm>
          <a:prstGeom prst="rect">
            <a:avLst/>
          </a:prstGeom>
          <a:noFill/>
          <a:ln>
            <a:noFill/>
          </a:ln>
        </p:spPr>
      </p:pic>
      <p:pic>
        <p:nvPicPr>
          <p:cNvPr id="24" name="Shape 298">
            <a:extLst>
              <a:ext uri="{FF2B5EF4-FFF2-40B4-BE49-F238E27FC236}">
                <a16:creationId xmlns:a16="http://schemas.microsoft.com/office/drawing/2014/main" id="{67309BC7-34DE-4F5A-9BFE-9C0BCA90456A}"/>
              </a:ext>
            </a:extLst>
          </p:cNvPr>
          <p:cNvPicPr preferRelativeResize="0"/>
          <p:nvPr/>
        </p:nvPicPr>
        <p:blipFill>
          <a:blip r:embed="rId3">
            <a:alphaModFix/>
          </a:blip>
          <a:stretch>
            <a:fillRect/>
          </a:stretch>
        </p:blipFill>
        <p:spPr>
          <a:xfrm>
            <a:off x="2206246" y="2695546"/>
            <a:ext cx="1571590" cy="1239449"/>
          </a:xfrm>
          <a:prstGeom prst="rect">
            <a:avLst/>
          </a:prstGeom>
          <a:noFill/>
          <a:ln>
            <a:noFill/>
          </a:ln>
        </p:spPr>
      </p:pic>
      <p:grpSp>
        <p:nvGrpSpPr>
          <p:cNvPr id="25" name="Shape 299">
            <a:extLst>
              <a:ext uri="{FF2B5EF4-FFF2-40B4-BE49-F238E27FC236}">
                <a16:creationId xmlns:a16="http://schemas.microsoft.com/office/drawing/2014/main" id="{41316317-FC53-4748-95B7-8CC8A8532066}"/>
              </a:ext>
            </a:extLst>
          </p:cNvPr>
          <p:cNvGrpSpPr/>
          <p:nvPr/>
        </p:nvGrpSpPr>
        <p:grpSpPr>
          <a:xfrm>
            <a:off x="7001844" y="2541497"/>
            <a:ext cx="1869736" cy="1124344"/>
            <a:chOff x="7143751" y="2114551"/>
            <a:chExt cx="1869736" cy="1124344"/>
          </a:xfrm>
        </p:grpSpPr>
        <p:grpSp>
          <p:nvGrpSpPr>
            <p:cNvPr id="26" name="Shape 300">
              <a:extLst>
                <a:ext uri="{FF2B5EF4-FFF2-40B4-BE49-F238E27FC236}">
                  <a16:creationId xmlns:a16="http://schemas.microsoft.com/office/drawing/2014/main" id="{C16932D2-2E6E-4E3E-95DF-170747ED04A3}"/>
                </a:ext>
              </a:extLst>
            </p:cNvPr>
            <p:cNvGrpSpPr/>
            <p:nvPr/>
          </p:nvGrpSpPr>
          <p:grpSpPr>
            <a:xfrm>
              <a:off x="7775499" y="2322154"/>
              <a:ext cx="980207" cy="916741"/>
              <a:chOff x="4044183" y="930773"/>
              <a:chExt cx="806091" cy="730296"/>
            </a:xfrm>
          </p:grpSpPr>
          <p:sp>
            <p:nvSpPr>
              <p:cNvPr id="30" name="Shape 301">
                <a:extLst>
                  <a:ext uri="{FF2B5EF4-FFF2-40B4-BE49-F238E27FC236}">
                    <a16:creationId xmlns:a16="http://schemas.microsoft.com/office/drawing/2014/main" id="{B14D9B44-D24B-4363-A7CA-08F873A55B81}"/>
                  </a:ext>
                </a:extLst>
              </p:cNvPr>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1" name="Shape 302">
                <a:extLst>
                  <a:ext uri="{FF2B5EF4-FFF2-40B4-BE49-F238E27FC236}">
                    <a16:creationId xmlns:a16="http://schemas.microsoft.com/office/drawing/2014/main" id="{E8A3D05E-D2A3-4A73-A968-874034906CF9}"/>
                  </a:ext>
                </a:extLst>
              </p:cNvPr>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2" name="Shape 303">
                <a:extLst>
                  <a:ext uri="{FF2B5EF4-FFF2-40B4-BE49-F238E27FC236}">
                    <a16:creationId xmlns:a16="http://schemas.microsoft.com/office/drawing/2014/main" id="{12759A16-DEA8-4A6A-8994-2C0103C299E6}"/>
                  </a:ext>
                </a:extLst>
              </p:cNvPr>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4">
                <a:extLst>
                  <a:ext uri="{FF2B5EF4-FFF2-40B4-BE49-F238E27FC236}">
                    <a16:creationId xmlns:a16="http://schemas.microsoft.com/office/drawing/2014/main" id="{C387BBBD-5D9D-40DB-BE82-9275CD2717C7}"/>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7" name="Shape 305">
              <a:extLst>
                <a:ext uri="{FF2B5EF4-FFF2-40B4-BE49-F238E27FC236}">
                  <a16:creationId xmlns:a16="http://schemas.microsoft.com/office/drawing/2014/main" id="{E77BFAA6-78F2-4910-945F-9D2682BAD5D5}"/>
                </a:ext>
              </a:extLst>
            </p:cNvPr>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28" name="Shape 306">
              <a:extLst>
                <a:ext uri="{FF2B5EF4-FFF2-40B4-BE49-F238E27FC236}">
                  <a16:creationId xmlns:a16="http://schemas.microsoft.com/office/drawing/2014/main" id="{821BB7C8-EEAB-4B95-82B3-78E894CF6A80}"/>
                </a:ext>
              </a:extLst>
            </p:cNvPr>
            <p:cNvCxnSpPr>
              <a:endCxn id="29"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29" name="Shape 307">
              <a:extLst>
                <a:ext uri="{FF2B5EF4-FFF2-40B4-BE49-F238E27FC236}">
                  <a16:creationId xmlns:a16="http://schemas.microsoft.com/office/drawing/2014/main" id="{42D1DBA9-0D7A-4331-88FA-79C8524A703C}"/>
                </a:ext>
              </a:extLst>
            </p:cNvPr>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4" name="Shape 308">
            <a:extLst>
              <a:ext uri="{FF2B5EF4-FFF2-40B4-BE49-F238E27FC236}">
                <a16:creationId xmlns:a16="http://schemas.microsoft.com/office/drawing/2014/main" id="{AB810761-D369-4074-B6FA-C5064A740985}"/>
              </a:ext>
            </a:extLst>
          </p:cNvPr>
          <p:cNvCxnSpPr/>
          <p:nvPr/>
        </p:nvCxnSpPr>
        <p:spPr>
          <a:xfrm>
            <a:off x="334750" y="3975466"/>
            <a:ext cx="8220600" cy="0"/>
          </a:xfrm>
          <a:prstGeom prst="straightConnector1">
            <a:avLst/>
          </a:prstGeom>
          <a:noFill/>
          <a:ln w="9525" cap="flat" cmpd="sng">
            <a:solidFill>
              <a:schemeClr val="accent6"/>
            </a:solidFill>
            <a:prstDash val="solid"/>
            <a:round/>
            <a:headEnd type="none" w="lg" len="lg"/>
            <a:tailEnd type="triangle" w="lg" len="lg"/>
          </a:ln>
        </p:spPr>
      </p:cxnSp>
      <p:cxnSp>
        <p:nvCxnSpPr>
          <p:cNvPr id="35" name="Straight Connector 34">
            <a:extLst>
              <a:ext uri="{FF2B5EF4-FFF2-40B4-BE49-F238E27FC236}">
                <a16:creationId xmlns:a16="http://schemas.microsoft.com/office/drawing/2014/main" id="{FAB1C168-0F77-124F-BE06-F43A61A51CE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7287B8-E24C-0646-AF90-22893D28491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76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P spid="21" grpId="0"/>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BB200-FD53-443C-A445-1CEB0D6AF095}"/>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73278885-94D7-46C5-A6EF-8284E42A997B}"/>
              </a:ext>
            </a:extLst>
          </p:cNvPr>
          <p:cNvSpPr>
            <a:spLocks noGrp="1"/>
          </p:cNvSpPr>
          <p:nvPr>
            <p:ph type="title"/>
          </p:nvPr>
        </p:nvSpPr>
        <p:spPr/>
        <p:txBody>
          <a:bodyPr/>
          <a:lstStyle/>
          <a:p>
            <a:r>
              <a:rPr lang="en-US" dirty="0"/>
              <a:t>Supervised Learning</a:t>
            </a:r>
          </a:p>
        </p:txBody>
      </p:sp>
      <p:sp>
        <p:nvSpPr>
          <p:cNvPr id="4" name="Footer Placeholder 3">
            <a:extLst>
              <a:ext uri="{FF2B5EF4-FFF2-40B4-BE49-F238E27FC236}">
                <a16:creationId xmlns:a16="http://schemas.microsoft.com/office/drawing/2014/main" id="{628E2758-EAB0-48B2-A657-DA1A3686F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13D23F0-EACF-4BCF-928D-60A2538E152B}"/>
              </a:ext>
            </a:extLst>
          </p:cNvPr>
          <p:cNvSpPr>
            <a:spLocks noGrp="1"/>
          </p:cNvSpPr>
          <p:nvPr>
            <p:ph type="sldNum" sz="quarter" idx="4"/>
          </p:nvPr>
        </p:nvSpPr>
        <p:spPr/>
        <p:txBody>
          <a:bodyPr/>
          <a:lstStyle/>
          <a:p>
            <a:fld id="{37290FF7-652B-4475-AEAB-8B1A5D23AE09}" type="slidenum">
              <a:rPr lang="en-US" smtClean="0"/>
              <a:pPr/>
              <a:t>17</a:t>
            </a:fld>
            <a:endParaRPr lang="en-US" dirty="0"/>
          </a:p>
        </p:txBody>
      </p:sp>
      <p:sp>
        <p:nvSpPr>
          <p:cNvPr id="6" name="Shape 278">
            <a:extLst>
              <a:ext uri="{FF2B5EF4-FFF2-40B4-BE49-F238E27FC236}">
                <a16:creationId xmlns:a16="http://schemas.microsoft.com/office/drawing/2014/main" id="{914AFED0-5CA1-4EEB-B9AD-33A2C567EACA}"/>
              </a:ext>
            </a:extLst>
          </p:cNvPr>
          <p:cNvSpPr txBox="1"/>
          <p:nvPr/>
        </p:nvSpPr>
        <p:spPr>
          <a:xfrm>
            <a:off x="2674714" y="1211706"/>
            <a:ext cx="6400800" cy="441526"/>
          </a:xfrm>
          <a:prstGeom prst="rect">
            <a:avLst/>
          </a:prstGeom>
          <a:solidFill>
            <a:schemeClr val="accent2"/>
          </a:solidFill>
          <a:ln>
            <a:noFill/>
          </a:ln>
        </p:spPr>
        <p:txBody>
          <a:bodyPr lIns="91425" tIns="91425" rIns="91425" bIns="91425" anchor="t" anchorCtr="0">
            <a:noAutofit/>
          </a:bodyPr>
          <a:lstStyle/>
          <a:p>
            <a:r>
              <a:rPr lang="en" sz="2000" dirty="0">
                <a:solidFill>
                  <a:srgbClr val="FFFFFF"/>
                </a:solidFill>
                <a:latin typeface="Open Sans"/>
                <a:ea typeface="Open Sans"/>
                <a:cs typeface="Open Sans"/>
                <a:sym typeface="Open Sans"/>
              </a:rPr>
              <a:t>Output from LSA are “x-variables” </a:t>
            </a:r>
          </a:p>
        </p:txBody>
      </p:sp>
      <p:grpSp>
        <p:nvGrpSpPr>
          <p:cNvPr id="8" name="Shape 280">
            <a:extLst>
              <a:ext uri="{FF2B5EF4-FFF2-40B4-BE49-F238E27FC236}">
                <a16:creationId xmlns:a16="http://schemas.microsoft.com/office/drawing/2014/main" id="{89D91387-F3AF-4970-B655-1BAB74AD1B9B}"/>
              </a:ext>
            </a:extLst>
          </p:cNvPr>
          <p:cNvGrpSpPr/>
          <p:nvPr/>
        </p:nvGrpSpPr>
        <p:grpSpPr>
          <a:xfrm>
            <a:off x="2767276" y="1861518"/>
            <a:ext cx="980217" cy="916620"/>
            <a:chOff x="4044175" y="930800"/>
            <a:chExt cx="806099" cy="730199"/>
          </a:xfrm>
        </p:grpSpPr>
        <p:sp>
          <p:nvSpPr>
            <p:cNvPr id="9" name="Shape 281">
              <a:extLst>
                <a:ext uri="{FF2B5EF4-FFF2-40B4-BE49-F238E27FC236}">
                  <a16:creationId xmlns:a16="http://schemas.microsoft.com/office/drawing/2014/main" id="{9466159C-F683-4701-8EE6-240B15CE49C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a:extLst>
                <a:ext uri="{FF2B5EF4-FFF2-40B4-BE49-F238E27FC236}">
                  <a16:creationId xmlns:a16="http://schemas.microsoft.com/office/drawing/2014/main" id="{397336C6-986A-4222-8529-A81F1650FA7C}"/>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a:extLst>
                <a:ext uri="{FF2B5EF4-FFF2-40B4-BE49-F238E27FC236}">
                  <a16:creationId xmlns:a16="http://schemas.microsoft.com/office/drawing/2014/main" id="{BAA57546-2820-4A33-AA79-9E90A0CC752B}"/>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a:extLst>
                <a:ext uri="{FF2B5EF4-FFF2-40B4-BE49-F238E27FC236}">
                  <a16:creationId xmlns:a16="http://schemas.microsoft.com/office/drawing/2014/main" id="{207050D0-A7CB-4C7B-A0BF-FEF395EEF480}"/>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a:extLst>
              <a:ext uri="{FF2B5EF4-FFF2-40B4-BE49-F238E27FC236}">
                <a16:creationId xmlns:a16="http://schemas.microsoft.com/office/drawing/2014/main" id="{C4E3B576-7840-41EE-B54D-02E70DEFD9F5}"/>
              </a:ext>
            </a:extLst>
          </p:cNvPr>
          <p:cNvSpPr txBox="1"/>
          <p:nvPr/>
        </p:nvSpPr>
        <p:spPr>
          <a:xfrm>
            <a:off x="395900"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5" name="Shape 287">
            <a:extLst>
              <a:ext uri="{FF2B5EF4-FFF2-40B4-BE49-F238E27FC236}">
                <a16:creationId xmlns:a16="http://schemas.microsoft.com/office/drawing/2014/main" id="{226197BF-BB15-426F-BE12-7DC2402E3B38}"/>
              </a:ext>
            </a:extLst>
          </p:cNvPr>
          <p:cNvSpPr txBox="1"/>
          <p:nvPr/>
        </p:nvSpPr>
        <p:spPr>
          <a:xfrm>
            <a:off x="0" y="3956522"/>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22" name="Shape 296">
            <a:extLst>
              <a:ext uri="{FF2B5EF4-FFF2-40B4-BE49-F238E27FC236}">
                <a16:creationId xmlns:a16="http://schemas.microsoft.com/office/drawing/2014/main" id="{6445DD1F-C5F2-4A5C-96FC-AD9C6A057ACE}"/>
              </a:ext>
            </a:extLst>
          </p:cNvPr>
          <p:cNvSpPr/>
          <p:nvPr/>
        </p:nvSpPr>
        <p:spPr>
          <a:xfrm>
            <a:off x="1444187" y="2789656"/>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3" name="Shape 297">
            <a:extLst>
              <a:ext uri="{FF2B5EF4-FFF2-40B4-BE49-F238E27FC236}">
                <a16:creationId xmlns:a16="http://schemas.microsoft.com/office/drawing/2014/main" id="{4605CDF1-BA5A-44AB-8EB2-9BF8A886E0C0}"/>
              </a:ext>
            </a:extLst>
          </p:cNvPr>
          <p:cNvPicPr preferRelativeResize="0"/>
          <p:nvPr/>
        </p:nvPicPr>
        <p:blipFill>
          <a:blip r:embed="rId2">
            <a:alphaModFix/>
          </a:blip>
          <a:stretch>
            <a:fillRect/>
          </a:stretch>
        </p:blipFill>
        <p:spPr>
          <a:xfrm>
            <a:off x="1350849" y="2917298"/>
            <a:ext cx="488781" cy="525600"/>
          </a:xfrm>
          <a:prstGeom prst="rect">
            <a:avLst/>
          </a:prstGeom>
          <a:noFill/>
          <a:ln>
            <a:noFill/>
          </a:ln>
        </p:spPr>
      </p:pic>
      <p:cxnSp>
        <p:nvCxnSpPr>
          <p:cNvPr id="35" name="Straight Connector 34">
            <a:extLst>
              <a:ext uri="{FF2B5EF4-FFF2-40B4-BE49-F238E27FC236}">
                <a16:creationId xmlns:a16="http://schemas.microsoft.com/office/drawing/2014/main" id="{FAB1C168-0F77-124F-BE06-F43A61A51CE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2" name="Picture 41" descr="A close up of text on a white background&#10;&#10;Description automatically generated">
            <a:extLst>
              <a:ext uri="{FF2B5EF4-FFF2-40B4-BE49-F238E27FC236}">
                <a16:creationId xmlns:a16="http://schemas.microsoft.com/office/drawing/2014/main" id="{E934970E-E11D-6F42-B8E7-9F7FDACCD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4022" y="1790516"/>
            <a:ext cx="5245958" cy="1058625"/>
          </a:xfrm>
          <a:prstGeom prst="rect">
            <a:avLst/>
          </a:prstGeom>
        </p:spPr>
      </p:pic>
      <p:grpSp>
        <p:nvGrpSpPr>
          <p:cNvPr id="43" name="Shape 280">
            <a:extLst>
              <a:ext uri="{FF2B5EF4-FFF2-40B4-BE49-F238E27FC236}">
                <a16:creationId xmlns:a16="http://schemas.microsoft.com/office/drawing/2014/main" id="{0E2581E0-722D-EA4B-AB90-CB6205095D9A}"/>
              </a:ext>
            </a:extLst>
          </p:cNvPr>
          <p:cNvGrpSpPr/>
          <p:nvPr/>
        </p:nvGrpSpPr>
        <p:grpSpPr>
          <a:xfrm>
            <a:off x="325016" y="2776109"/>
            <a:ext cx="980217" cy="916620"/>
            <a:chOff x="4044175" y="930800"/>
            <a:chExt cx="806099" cy="730199"/>
          </a:xfrm>
        </p:grpSpPr>
        <p:sp>
          <p:nvSpPr>
            <p:cNvPr id="44" name="Shape 281">
              <a:extLst>
                <a:ext uri="{FF2B5EF4-FFF2-40B4-BE49-F238E27FC236}">
                  <a16:creationId xmlns:a16="http://schemas.microsoft.com/office/drawing/2014/main" id="{637ADEB1-3E28-CE46-8DC8-51CBFF20611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5" name="Shape 282">
              <a:extLst>
                <a:ext uri="{FF2B5EF4-FFF2-40B4-BE49-F238E27FC236}">
                  <a16:creationId xmlns:a16="http://schemas.microsoft.com/office/drawing/2014/main" id="{A43211B7-F73C-4145-A2DC-597967CE6034}"/>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6" name="Shape 283">
              <a:extLst>
                <a:ext uri="{FF2B5EF4-FFF2-40B4-BE49-F238E27FC236}">
                  <a16:creationId xmlns:a16="http://schemas.microsoft.com/office/drawing/2014/main" id="{8A6B1A86-EB56-8A4B-BAE5-CF57E195A29A}"/>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7" name="Shape 284">
              <a:extLst>
                <a:ext uri="{FF2B5EF4-FFF2-40B4-BE49-F238E27FC236}">
                  <a16:creationId xmlns:a16="http://schemas.microsoft.com/office/drawing/2014/main" id="{AACE1741-21CC-8D42-8977-A52C9868CBEF}"/>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48" name="Shape 278">
            <a:extLst>
              <a:ext uri="{FF2B5EF4-FFF2-40B4-BE49-F238E27FC236}">
                <a16:creationId xmlns:a16="http://schemas.microsoft.com/office/drawing/2014/main" id="{DD0F117C-A3AA-BE4F-81CE-0389CCEFED66}"/>
              </a:ext>
            </a:extLst>
          </p:cNvPr>
          <p:cNvSpPr txBox="1"/>
          <p:nvPr/>
        </p:nvSpPr>
        <p:spPr>
          <a:xfrm>
            <a:off x="2674714" y="3366527"/>
            <a:ext cx="6400800" cy="441526"/>
          </a:xfrm>
          <a:prstGeom prst="rect">
            <a:avLst/>
          </a:prstGeom>
          <a:solidFill>
            <a:schemeClr val="accent2"/>
          </a:solidFill>
          <a:ln>
            <a:noFill/>
          </a:ln>
        </p:spPr>
        <p:txBody>
          <a:bodyPr lIns="91425" tIns="91425" rIns="91425" bIns="91425" anchor="t" anchorCtr="0">
            <a:noAutofit/>
          </a:bodyPr>
          <a:lstStyle/>
          <a:p>
            <a:r>
              <a:rPr lang="en" sz="2000" dirty="0">
                <a:solidFill>
                  <a:srgbClr val="FFFFFF"/>
                </a:solidFill>
                <a:latin typeface="Open Sans"/>
                <a:ea typeface="Open Sans"/>
                <a:cs typeface="Open Sans"/>
                <a:sym typeface="Open Sans"/>
              </a:rPr>
              <a:t>The label is ”y-variable”</a:t>
            </a:r>
          </a:p>
        </p:txBody>
      </p:sp>
      <p:sp>
        <p:nvSpPr>
          <p:cNvPr id="49" name="Shape 296">
            <a:extLst>
              <a:ext uri="{FF2B5EF4-FFF2-40B4-BE49-F238E27FC236}">
                <a16:creationId xmlns:a16="http://schemas.microsoft.com/office/drawing/2014/main" id="{29744AD7-22A9-CE41-A3FE-9BAFD5AA9FCB}"/>
              </a:ext>
            </a:extLst>
          </p:cNvPr>
          <p:cNvSpPr/>
          <p:nvPr/>
        </p:nvSpPr>
        <p:spPr>
          <a:xfrm>
            <a:off x="2676722" y="4018502"/>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50" name="Triangle 49">
            <a:extLst>
              <a:ext uri="{FF2B5EF4-FFF2-40B4-BE49-F238E27FC236}">
                <a16:creationId xmlns:a16="http://schemas.microsoft.com/office/drawing/2014/main" id="{813CCBD1-A807-7D45-91EA-C227747F14F5}"/>
              </a:ext>
            </a:extLst>
          </p:cNvPr>
          <p:cNvSpPr/>
          <p:nvPr/>
        </p:nvSpPr>
        <p:spPr>
          <a:xfrm rot="5400000">
            <a:off x="127323" y="3356659"/>
            <a:ext cx="4305782" cy="486137"/>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B1390A49-39DA-9C4B-BAEB-4B5BC74B9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392" y="3973170"/>
            <a:ext cx="6166491" cy="1013331"/>
          </a:xfrm>
          <a:prstGeom prst="rect">
            <a:avLst/>
          </a:prstGeom>
        </p:spPr>
      </p:pic>
    </p:spTree>
    <p:extLst>
      <p:ext uri="{BB962C8B-B14F-4D97-AF65-F5344CB8AC3E}">
        <p14:creationId xmlns:p14="http://schemas.microsoft.com/office/powerpoint/2010/main" val="274747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8" grpId="0" animBg="1"/>
      <p:bldP spid="4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175604-D216-E245-8AB6-A881D336EA58}"/>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09E09886-2096-4B46-92B6-6780AEDA3FED}"/>
              </a:ext>
            </a:extLst>
          </p:cNvPr>
          <p:cNvSpPr>
            <a:spLocks noGrp="1"/>
          </p:cNvSpPr>
          <p:nvPr>
            <p:ph type="title"/>
          </p:nvPr>
        </p:nvSpPr>
        <p:spPr>
          <a:xfrm>
            <a:off x="0" y="365126"/>
            <a:ext cx="9144000" cy="591477"/>
          </a:xfrm>
        </p:spPr>
        <p:txBody>
          <a:bodyPr/>
          <a:lstStyle/>
          <a:p>
            <a:r>
              <a:rPr lang="en-US" sz="2800" dirty="0"/>
              <a:t>The modeling function usually needs a matrix with both.</a:t>
            </a:r>
          </a:p>
        </p:txBody>
      </p:sp>
      <p:sp>
        <p:nvSpPr>
          <p:cNvPr id="4" name="Footer Placeholder 3">
            <a:extLst>
              <a:ext uri="{FF2B5EF4-FFF2-40B4-BE49-F238E27FC236}">
                <a16:creationId xmlns:a16="http://schemas.microsoft.com/office/drawing/2014/main" id="{4B4533A7-8555-A74A-85CA-0E9F08CCA697}"/>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172FF9D8-E14C-BB45-8071-6F741E1E0C2A}"/>
              </a:ext>
            </a:extLst>
          </p:cNvPr>
          <p:cNvSpPr>
            <a:spLocks noGrp="1"/>
          </p:cNvSpPr>
          <p:nvPr>
            <p:ph type="sldNum" sz="quarter" idx="4"/>
          </p:nvPr>
        </p:nvSpPr>
        <p:spPr/>
        <p:txBody>
          <a:bodyPr/>
          <a:lstStyle/>
          <a:p>
            <a:fld id="{37290FF7-652B-4475-AEAB-8B1A5D23AE09}" type="slidenum">
              <a:rPr lang="en-US" smtClean="0"/>
              <a:pPr/>
              <a:t>18</a:t>
            </a:fld>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00135589-AA9E-3540-B627-5E651AE35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8542"/>
            <a:ext cx="9144000" cy="3500916"/>
          </a:xfrm>
          <a:prstGeom prst="rect">
            <a:avLst/>
          </a:prstGeom>
        </p:spPr>
      </p:pic>
    </p:spTree>
    <p:extLst>
      <p:ext uri="{BB962C8B-B14F-4D97-AF65-F5344CB8AC3E}">
        <p14:creationId xmlns:p14="http://schemas.microsoft.com/office/powerpoint/2010/main" val="1811853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0468EF-14F7-1E43-8551-8BAFBA7E4120}"/>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7D13CF35-6F34-1E47-881D-AB1366331803}"/>
              </a:ext>
            </a:extLst>
          </p:cNvPr>
          <p:cNvSpPr>
            <a:spLocks noGrp="1"/>
          </p:cNvSpPr>
          <p:nvPr>
            <p:ph type="title"/>
          </p:nvPr>
        </p:nvSpPr>
        <p:spPr/>
        <p:txBody>
          <a:bodyPr/>
          <a:lstStyle/>
          <a:p>
            <a:r>
              <a:rPr lang="en-US" dirty="0"/>
              <a:t>Let’s open </a:t>
            </a:r>
            <a:r>
              <a:rPr lang="en-US" dirty="0" err="1"/>
              <a:t>E_lsa_for</a:t>
            </a:r>
            <a:r>
              <a:rPr lang="en-US" dirty="0"/>
              <a:t> </a:t>
            </a:r>
            <a:r>
              <a:rPr lang="en-US" dirty="0" err="1"/>
              <a:t>modeling.R</a:t>
            </a:r>
            <a:endParaRPr lang="en-US" dirty="0"/>
          </a:p>
        </p:txBody>
      </p:sp>
      <p:sp>
        <p:nvSpPr>
          <p:cNvPr id="4" name="Footer Placeholder 3">
            <a:extLst>
              <a:ext uri="{FF2B5EF4-FFF2-40B4-BE49-F238E27FC236}">
                <a16:creationId xmlns:a16="http://schemas.microsoft.com/office/drawing/2014/main" id="{15771A5B-834B-5242-BD14-B381CBAA664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7269A786-8100-1944-9E2C-FE1C6FB53B5F}"/>
              </a:ext>
            </a:extLst>
          </p:cNvPr>
          <p:cNvSpPr>
            <a:spLocks noGrp="1"/>
          </p:cNvSpPr>
          <p:nvPr>
            <p:ph type="sldNum" sz="quarter" idx="4"/>
          </p:nvPr>
        </p:nvSpPr>
        <p:spPr/>
        <p:txBody>
          <a:bodyPr/>
          <a:lstStyle/>
          <a:p>
            <a:fld id="{37290FF7-652B-4475-AEAB-8B1A5D23AE09}" type="slidenum">
              <a:rPr lang="en-US" smtClean="0"/>
              <a:pPr/>
              <a:t>19</a:t>
            </a:fld>
            <a:endParaRPr lang="en-US" dirty="0"/>
          </a:p>
        </p:txBody>
      </p:sp>
      <p:cxnSp>
        <p:nvCxnSpPr>
          <p:cNvPr id="7" name="Straight Connector 6">
            <a:extLst>
              <a:ext uri="{FF2B5EF4-FFF2-40B4-BE49-F238E27FC236}">
                <a16:creationId xmlns:a16="http://schemas.microsoft.com/office/drawing/2014/main" id="{38299A0D-D06E-704C-907D-91D2FAFD7DE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FE2BC72-1CD2-3148-AB98-C03AD563006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373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Latent Semantic Analysis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2</a:t>
            </a:fld>
            <a:endParaRPr lang="en-US" dirty="0"/>
          </a:p>
        </p:txBody>
      </p:sp>
      <p:sp>
        <p:nvSpPr>
          <p:cNvPr id="6" name="TextBox 5">
            <a:extLst>
              <a:ext uri="{FF2B5EF4-FFF2-40B4-BE49-F238E27FC236}">
                <a16:creationId xmlns:a16="http://schemas.microsoft.com/office/drawing/2014/main" id="{377555FA-8C87-0143-A946-6DC68B5DEFE5}"/>
              </a:ext>
            </a:extLst>
          </p:cNvPr>
          <p:cNvSpPr txBox="1"/>
          <p:nvPr/>
        </p:nvSpPr>
        <p:spPr>
          <a:xfrm>
            <a:off x="147050" y="1492626"/>
            <a:ext cx="8862479" cy="646331"/>
          </a:xfrm>
          <a:prstGeom prst="rect">
            <a:avLst/>
          </a:prstGeom>
          <a:noFill/>
        </p:spPr>
        <p:txBody>
          <a:bodyPr wrap="square" rtlCol="0">
            <a:spAutoFit/>
          </a:bodyPr>
          <a:lstStyle/>
          <a:p>
            <a:r>
              <a:rPr lang="en-US" dirty="0"/>
              <a:t>In text LSA – Latent Semantic Analysis</a:t>
            </a:r>
          </a:p>
          <a:p>
            <a:r>
              <a:rPr lang="en-US" dirty="0"/>
              <a:t>	</a:t>
            </a:r>
            <a:r>
              <a:rPr lang="en-US" sz="1400" dirty="0"/>
              <a:t>High dimensional data (text values) can be approximated </a:t>
            </a:r>
            <a:r>
              <a:rPr lang="en-US" sz="1400" dirty="0">
                <a:highlight>
                  <a:srgbClr val="FFFF00"/>
                </a:highlight>
              </a:rPr>
              <a:t>by “singular value decomposition” (SVD)</a:t>
            </a:r>
            <a:endParaRPr lang="en-US" dirty="0">
              <a:highlight>
                <a:srgbClr val="FFFF00"/>
              </a:highlight>
            </a:endParaRPr>
          </a:p>
        </p:txBody>
      </p:sp>
      <p:graphicFrame>
        <p:nvGraphicFramePr>
          <p:cNvPr id="9" name="Table 8">
            <a:extLst>
              <a:ext uri="{FF2B5EF4-FFF2-40B4-BE49-F238E27FC236}">
                <a16:creationId xmlns:a16="http://schemas.microsoft.com/office/drawing/2014/main" id="{3D3C556D-3037-6448-A809-136D4A32467C}"/>
              </a:ext>
            </a:extLst>
          </p:cNvPr>
          <p:cNvGraphicFramePr>
            <a:graphicFrameLocks noGrp="1"/>
          </p:cNvGraphicFramePr>
          <p:nvPr>
            <p:extLst>
              <p:ext uri="{D42A27DB-BD31-4B8C-83A1-F6EECF244321}">
                <p14:modId xmlns:p14="http://schemas.microsoft.com/office/powerpoint/2010/main" val="1727522060"/>
              </p:ext>
            </p:extLst>
          </p:nvPr>
        </p:nvGraphicFramePr>
        <p:xfrm>
          <a:off x="565213" y="2713429"/>
          <a:ext cx="2476500" cy="1993900"/>
        </p:xfrm>
        <a:graphic>
          <a:graphicData uri="http://schemas.openxmlformats.org/drawingml/2006/table">
            <a:tbl>
              <a:tblPr firstRow="1" bandRow="1">
                <a:tableStyleId>{5C22544A-7EE6-4342-B048-85BDC9FD1C3A}</a:tableStyleId>
              </a:tblPr>
              <a:tblGrid>
                <a:gridCol w="825500">
                  <a:extLst>
                    <a:ext uri="{9D8B030D-6E8A-4147-A177-3AD203B41FA5}">
                      <a16:colId xmlns:a16="http://schemas.microsoft.com/office/drawing/2014/main" val="3495515670"/>
                    </a:ext>
                  </a:extLst>
                </a:gridCol>
                <a:gridCol w="825500">
                  <a:extLst>
                    <a:ext uri="{9D8B030D-6E8A-4147-A177-3AD203B41FA5}">
                      <a16:colId xmlns:a16="http://schemas.microsoft.com/office/drawing/2014/main" val="2988364203"/>
                    </a:ext>
                  </a:extLst>
                </a:gridCol>
                <a:gridCol w="825500">
                  <a:extLst>
                    <a:ext uri="{9D8B030D-6E8A-4147-A177-3AD203B41FA5}">
                      <a16:colId xmlns:a16="http://schemas.microsoft.com/office/drawing/2014/main" val="2382539213"/>
                    </a:ext>
                  </a:extLst>
                </a:gridCol>
              </a:tblGrid>
              <a:tr h="317500">
                <a:tc>
                  <a:txBody>
                    <a:bodyPr/>
                    <a:lstStyle/>
                    <a:p>
                      <a:pPr algn="ctr" fontAlgn="t"/>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tc>
                <a:tc>
                  <a:txBody>
                    <a:bodyPr/>
                    <a:lstStyle/>
                    <a:p>
                      <a:pPr algn="ctr" rtl="0" fontAlgn="ctr"/>
                      <a:r>
                        <a:rPr lang="en-US" sz="1350" u="none" strike="noStrike">
                          <a:effectLst/>
                        </a:rPr>
                        <a:t>Doc1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Doc2</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2353340"/>
                  </a:ext>
                </a:extLst>
              </a:tr>
              <a:tr h="279400">
                <a:tc>
                  <a:txBody>
                    <a:bodyPr/>
                    <a:lstStyle/>
                    <a:p>
                      <a:pPr algn="ctr" rtl="0" fontAlgn="ctr"/>
                      <a:r>
                        <a:rPr lang="en-US" sz="1350" u="none" strike="noStrike">
                          <a:effectLst/>
                        </a:rPr>
                        <a:t>TermA</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10</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6</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42724320"/>
                  </a:ext>
                </a:extLst>
              </a:tr>
              <a:tr h="279400">
                <a:tc>
                  <a:txBody>
                    <a:bodyPr/>
                    <a:lstStyle/>
                    <a:p>
                      <a:pPr algn="ctr" rtl="0" fontAlgn="ctr"/>
                      <a:r>
                        <a:rPr lang="en-US" sz="1350" u="none" strike="noStrike">
                          <a:effectLst/>
                        </a:rPr>
                        <a:t>TermB</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4</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99549813"/>
                  </a:ext>
                </a:extLst>
              </a:tr>
              <a:tr h="279400">
                <a:tc>
                  <a:txBody>
                    <a:bodyPr/>
                    <a:lstStyle/>
                    <a:p>
                      <a:pPr algn="ctr" rtl="0" fontAlgn="ctr"/>
                      <a:r>
                        <a:rPr lang="en-US" sz="1350" u="none" strike="noStrike">
                          <a:effectLst/>
                        </a:rPr>
                        <a:t>TermC</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8</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5</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77115850"/>
                  </a:ext>
                </a:extLst>
              </a:tr>
              <a:tr h="279400">
                <a:tc>
                  <a:txBody>
                    <a:bodyPr/>
                    <a:lstStyle/>
                    <a:p>
                      <a:pPr algn="ctr" rtl="0" fontAlgn="ctr"/>
                      <a:r>
                        <a:rPr lang="en-US" sz="1350" u="none" strike="noStrike">
                          <a:effectLst/>
                        </a:rPr>
                        <a:t>TermD</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3</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3</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6866773"/>
                  </a:ext>
                </a:extLst>
              </a:tr>
              <a:tr h="279400">
                <a:tc>
                  <a:txBody>
                    <a:bodyPr/>
                    <a:lstStyle/>
                    <a:p>
                      <a:pPr algn="ctr" rtl="0" fontAlgn="ctr"/>
                      <a:r>
                        <a:rPr lang="en-US" sz="1350" u="none" strike="noStrike">
                          <a:effectLst/>
                        </a:rPr>
                        <a:t>TermE</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2</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2.8</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68187717"/>
                  </a:ext>
                </a:extLst>
              </a:tr>
              <a:tr h="279400">
                <a:tc>
                  <a:txBody>
                    <a:bodyPr/>
                    <a:lstStyle/>
                    <a:p>
                      <a:pPr algn="ctr" rtl="0" fontAlgn="ctr"/>
                      <a:r>
                        <a:rPr lang="en-US" sz="1350" u="none" strike="noStrike">
                          <a:effectLst/>
                        </a:rPr>
                        <a:t>TermF</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dirty="0">
                          <a:effectLst/>
                        </a:rPr>
                        <a:t>1</a:t>
                      </a:r>
                      <a:endParaRPr lang="en-US" sz="135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67016644"/>
                  </a:ext>
                </a:extLst>
              </a:tr>
            </a:tbl>
          </a:graphicData>
        </a:graphic>
      </p:graphicFrame>
      <p:sp>
        <p:nvSpPr>
          <p:cNvPr id="11" name="TextBox 10">
            <a:extLst>
              <a:ext uri="{FF2B5EF4-FFF2-40B4-BE49-F238E27FC236}">
                <a16:creationId xmlns:a16="http://schemas.microsoft.com/office/drawing/2014/main" id="{35873AEB-0B28-354F-9F98-803D0D335B98}"/>
              </a:ext>
            </a:extLst>
          </p:cNvPr>
          <p:cNvSpPr txBox="1"/>
          <p:nvPr/>
        </p:nvSpPr>
        <p:spPr>
          <a:xfrm>
            <a:off x="509286" y="4907666"/>
            <a:ext cx="1462836" cy="646331"/>
          </a:xfrm>
          <a:prstGeom prst="rect">
            <a:avLst/>
          </a:prstGeom>
          <a:noFill/>
        </p:spPr>
        <p:txBody>
          <a:bodyPr wrap="none" rtlCol="0">
            <a:spAutoFit/>
          </a:bodyPr>
          <a:lstStyle/>
          <a:p>
            <a:r>
              <a:rPr lang="en-US" dirty="0"/>
              <a:t>Doc1 Avg: 5.8</a:t>
            </a:r>
          </a:p>
          <a:p>
            <a:r>
              <a:rPr lang="en-US" dirty="0"/>
              <a:t>Doc2 Avg: 3.6</a:t>
            </a:r>
          </a:p>
        </p:txBody>
      </p:sp>
      <p:cxnSp>
        <p:nvCxnSpPr>
          <p:cNvPr id="14" name="Straight Connector 13">
            <a:extLst>
              <a:ext uri="{FF2B5EF4-FFF2-40B4-BE49-F238E27FC236}">
                <a16:creationId xmlns:a16="http://schemas.microsoft.com/office/drawing/2014/main" id="{9E783D2F-2FD0-2446-BD20-8A677A1BF0A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3EA66E8-ABF2-A948-90D9-05CE23703A7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97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3C0867-65AB-4C21-BC3F-CA1D2EB94711}"/>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0803362D-3381-4564-88FC-AE4323988CC8}"/>
              </a:ext>
            </a:extLst>
          </p:cNvPr>
          <p:cNvSpPr>
            <a:spLocks noGrp="1"/>
          </p:cNvSpPr>
          <p:nvPr>
            <p:ph type="title"/>
          </p:nvPr>
        </p:nvSpPr>
        <p:spPr/>
        <p:txBody>
          <a:bodyPr/>
          <a:lstStyle/>
          <a:p>
            <a:r>
              <a:rPr lang="en-US" dirty="0"/>
              <a:t>ID 3 Clusters</a:t>
            </a:r>
          </a:p>
        </p:txBody>
      </p:sp>
      <p:sp>
        <p:nvSpPr>
          <p:cNvPr id="4" name="Footer Placeholder 3">
            <a:extLst>
              <a:ext uri="{FF2B5EF4-FFF2-40B4-BE49-F238E27FC236}">
                <a16:creationId xmlns:a16="http://schemas.microsoft.com/office/drawing/2014/main" id="{A623A14B-73AB-442E-AE75-3E5FFE0C99FE}"/>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621A574-0926-4BA6-87B8-D57DD5571C37}"/>
              </a:ext>
            </a:extLst>
          </p:cNvPr>
          <p:cNvSpPr>
            <a:spLocks noGrp="1"/>
          </p:cNvSpPr>
          <p:nvPr>
            <p:ph type="sldNum" sz="quarter" idx="4"/>
          </p:nvPr>
        </p:nvSpPr>
        <p:spPr/>
        <p:txBody>
          <a:bodyPr/>
          <a:lstStyle/>
          <a:p>
            <a:fld id="{37290FF7-652B-4475-AEAB-8B1A5D23AE09}" type="slidenum">
              <a:rPr lang="en-US" smtClean="0"/>
              <a:pPr/>
              <a:t>20</a:t>
            </a:fld>
            <a:endParaRPr lang="en-US" dirty="0"/>
          </a:p>
        </p:txBody>
      </p:sp>
      <p:graphicFrame>
        <p:nvGraphicFramePr>
          <p:cNvPr id="7" name="Chart 6"/>
          <p:cNvGraphicFramePr>
            <a:graphicFrameLocks/>
          </p:cNvGraphicFramePr>
          <p:nvPr/>
        </p:nvGraphicFramePr>
        <p:xfrm>
          <a:off x="945005" y="1513490"/>
          <a:ext cx="6716111" cy="4288220"/>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p:cNvSpPr/>
          <p:nvPr/>
        </p:nvSpPr>
        <p:spPr>
          <a:xfrm>
            <a:off x="320040" y="1103582"/>
            <a:ext cx="8503920" cy="29954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US State Fuel Cost (x) vs Sales (y)</a:t>
            </a:r>
          </a:p>
        </p:txBody>
      </p:sp>
      <p:cxnSp>
        <p:nvCxnSpPr>
          <p:cNvPr id="8" name="Straight Connector 7">
            <a:extLst>
              <a:ext uri="{FF2B5EF4-FFF2-40B4-BE49-F238E27FC236}">
                <a16:creationId xmlns:a16="http://schemas.microsoft.com/office/drawing/2014/main" id="{007C281E-A3CF-334C-AFD7-7ABBAD814F9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4879E74-785E-524E-8FD3-E4BADABBA32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22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3C0867-65AB-4C21-BC3F-CA1D2EB94711}"/>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0803362D-3381-4564-88FC-AE4323988CC8}"/>
              </a:ext>
            </a:extLst>
          </p:cNvPr>
          <p:cNvSpPr>
            <a:spLocks noGrp="1"/>
          </p:cNvSpPr>
          <p:nvPr>
            <p:ph type="title"/>
          </p:nvPr>
        </p:nvSpPr>
        <p:spPr/>
        <p:txBody>
          <a:bodyPr/>
          <a:lstStyle/>
          <a:p>
            <a:r>
              <a:rPr lang="en-US" dirty="0"/>
              <a:t>Intuition for 3 clusters…</a:t>
            </a:r>
          </a:p>
        </p:txBody>
      </p:sp>
      <p:sp>
        <p:nvSpPr>
          <p:cNvPr id="4" name="Footer Placeholder 3">
            <a:extLst>
              <a:ext uri="{FF2B5EF4-FFF2-40B4-BE49-F238E27FC236}">
                <a16:creationId xmlns:a16="http://schemas.microsoft.com/office/drawing/2014/main" id="{A623A14B-73AB-442E-AE75-3E5FFE0C99FE}"/>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621A574-0926-4BA6-87B8-D57DD5571C37}"/>
              </a:ext>
            </a:extLst>
          </p:cNvPr>
          <p:cNvSpPr>
            <a:spLocks noGrp="1"/>
          </p:cNvSpPr>
          <p:nvPr>
            <p:ph type="sldNum" sz="quarter" idx="4"/>
          </p:nvPr>
        </p:nvSpPr>
        <p:spPr/>
        <p:txBody>
          <a:bodyPr/>
          <a:lstStyle/>
          <a:p>
            <a:fld id="{37290FF7-652B-4475-AEAB-8B1A5D23AE09}" type="slidenum">
              <a:rPr lang="en-US" smtClean="0"/>
              <a:pPr/>
              <a:t>21</a:t>
            </a:fld>
            <a:endParaRPr lang="en-US" dirty="0"/>
          </a:p>
        </p:txBody>
      </p:sp>
      <p:graphicFrame>
        <p:nvGraphicFramePr>
          <p:cNvPr id="7" name="Chart 6"/>
          <p:cNvGraphicFramePr>
            <a:graphicFrameLocks/>
          </p:cNvGraphicFramePr>
          <p:nvPr/>
        </p:nvGraphicFramePr>
        <p:xfrm>
          <a:off x="945005" y="1513490"/>
          <a:ext cx="6716111" cy="4288220"/>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p:cNvSpPr/>
          <p:nvPr/>
        </p:nvSpPr>
        <p:spPr>
          <a:xfrm>
            <a:off x="320040" y="1103582"/>
            <a:ext cx="8503920" cy="29954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US State Fuel Cost (x) vs Sales (y)</a:t>
            </a:r>
          </a:p>
        </p:txBody>
      </p:sp>
      <p:sp>
        <p:nvSpPr>
          <p:cNvPr id="6" name="Oval 5"/>
          <p:cNvSpPr/>
          <p:nvPr/>
        </p:nvSpPr>
        <p:spPr>
          <a:xfrm>
            <a:off x="4917915" y="3752192"/>
            <a:ext cx="2238704" cy="14819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8304586">
            <a:off x="1049697" y="1914830"/>
            <a:ext cx="3388612" cy="20102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rot="19932460">
            <a:off x="3098782" y="3139044"/>
            <a:ext cx="2419574" cy="13259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046260" y="3846786"/>
            <a:ext cx="935064" cy="461665"/>
          </a:xfrm>
          <a:prstGeom prst="rect">
            <a:avLst/>
          </a:prstGeom>
          <a:noFill/>
        </p:spPr>
        <p:txBody>
          <a:bodyPr wrap="none" rtlCol="0">
            <a:spAutoFit/>
          </a:bodyPr>
          <a:lstStyle/>
          <a:p>
            <a:r>
              <a:rPr lang="en-US" sz="1200" dirty="0"/>
              <a:t>High cost &amp; </a:t>
            </a:r>
          </a:p>
          <a:p>
            <a:pPr algn="ctr"/>
            <a:r>
              <a:rPr lang="en-US" sz="1200" dirty="0"/>
              <a:t>high sales</a:t>
            </a:r>
          </a:p>
        </p:txBody>
      </p:sp>
      <p:sp>
        <p:nvSpPr>
          <p:cNvPr id="12" name="TextBox 11"/>
          <p:cNvSpPr txBox="1"/>
          <p:nvPr/>
        </p:nvSpPr>
        <p:spPr>
          <a:xfrm>
            <a:off x="1428482" y="1602827"/>
            <a:ext cx="878382" cy="461665"/>
          </a:xfrm>
          <a:prstGeom prst="rect">
            <a:avLst/>
          </a:prstGeom>
          <a:noFill/>
        </p:spPr>
        <p:txBody>
          <a:bodyPr wrap="none" rtlCol="0">
            <a:spAutoFit/>
          </a:bodyPr>
          <a:lstStyle/>
          <a:p>
            <a:r>
              <a:rPr lang="en-US" sz="1200" dirty="0"/>
              <a:t>low cost &amp; </a:t>
            </a:r>
          </a:p>
          <a:p>
            <a:pPr algn="ctr"/>
            <a:r>
              <a:rPr lang="en-US" sz="1200" dirty="0"/>
              <a:t>high sales</a:t>
            </a:r>
          </a:p>
        </p:txBody>
      </p:sp>
      <p:sp>
        <p:nvSpPr>
          <p:cNvPr id="13" name="TextBox 12"/>
          <p:cNvSpPr txBox="1"/>
          <p:nvPr/>
        </p:nvSpPr>
        <p:spPr>
          <a:xfrm>
            <a:off x="4623627" y="2511972"/>
            <a:ext cx="890180" cy="461665"/>
          </a:xfrm>
          <a:prstGeom prst="rect">
            <a:avLst/>
          </a:prstGeom>
          <a:noFill/>
        </p:spPr>
        <p:txBody>
          <a:bodyPr wrap="none" rtlCol="0">
            <a:spAutoFit/>
          </a:bodyPr>
          <a:lstStyle/>
          <a:p>
            <a:r>
              <a:rPr lang="en-US" sz="1200" dirty="0"/>
              <a:t>Mid cost &amp; </a:t>
            </a:r>
          </a:p>
          <a:p>
            <a:pPr algn="ctr"/>
            <a:r>
              <a:rPr lang="en-US" sz="1200" dirty="0"/>
              <a:t>Mid sales</a:t>
            </a:r>
          </a:p>
        </p:txBody>
      </p:sp>
      <p:cxnSp>
        <p:nvCxnSpPr>
          <p:cNvPr id="14" name="Straight Connector 13">
            <a:extLst>
              <a:ext uri="{FF2B5EF4-FFF2-40B4-BE49-F238E27FC236}">
                <a16:creationId xmlns:a16="http://schemas.microsoft.com/office/drawing/2014/main" id="{84F1DF81-F018-7D4C-B0B0-F9DCC4EACB6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70943AB-7702-5648-9D97-0920C1FFF9B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233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2"/>
          <p:cNvGraphicFramePr>
            <a:graphicFrameLocks noChangeAspect="1"/>
          </p:cNvGraphicFramePr>
          <p:nvPr/>
        </p:nvGraphicFramePr>
        <p:xfrm>
          <a:off x="409903" y="4341181"/>
          <a:ext cx="5330825" cy="1023938"/>
        </p:xfrm>
        <a:graphic>
          <a:graphicData uri="http://schemas.openxmlformats.org/presentationml/2006/ole">
            <mc:AlternateContent xmlns:mc="http://schemas.openxmlformats.org/markup-compatibility/2006">
              <mc:Choice xmlns:v="urn:schemas-microsoft-com:vml" Requires="v">
                <p:oleObj name="Document" r:id="rId2" imgW="2858268" imgH="544757" progId="Word.Document.12">
                  <p:embed/>
                </p:oleObj>
              </mc:Choice>
              <mc:Fallback>
                <p:oleObj name="Document" r:id="rId2" imgW="2858268" imgH="544757" progId="Word.Document.12">
                  <p:embed/>
                  <p:pic>
                    <p:nvPicPr>
                      <p:cNvPr id="9" name="Object 2"/>
                      <p:cNvPicPr>
                        <a:picLocks noChangeAspect="1" noChangeArrowheads="1"/>
                      </p:cNvPicPr>
                      <p:nvPr/>
                    </p:nvPicPr>
                    <p:blipFill>
                      <a:blip r:embed="rId3"/>
                      <a:srcRect/>
                      <a:stretch>
                        <a:fillRect/>
                      </a:stretch>
                    </p:blipFill>
                    <p:spPr bwMode="auto">
                      <a:xfrm>
                        <a:off x="409903" y="4341181"/>
                        <a:ext cx="5330825"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FEB02FB2-73D4-4729-A58C-B94EE1FC52A1}"/>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77E938A7-01E0-477E-9303-809145BC8EE8}"/>
              </a:ext>
            </a:extLst>
          </p:cNvPr>
          <p:cNvSpPr>
            <a:spLocks noGrp="1"/>
          </p:cNvSpPr>
          <p:nvPr>
            <p:ph type="title"/>
          </p:nvPr>
        </p:nvSpPr>
        <p:spPr/>
        <p:txBody>
          <a:bodyPr/>
          <a:lstStyle/>
          <a:p>
            <a:r>
              <a:rPr lang="en-US" dirty="0"/>
              <a:t>K-Means Unsupervised</a:t>
            </a:r>
          </a:p>
        </p:txBody>
      </p:sp>
      <p:sp>
        <p:nvSpPr>
          <p:cNvPr id="4" name="Footer Placeholder 3">
            <a:extLst>
              <a:ext uri="{FF2B5EF4-FFF2-40B4-BE49-F238E27FC236}">
                <a16:creationId xmlns:a16="http://schemas.microsoft.com/office/drawing/2014/main" id="{60BD5936-3DE0-4EBD-B007-692DDA8320B3}"/>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76D93A47-CBE7-4000-9944-AF364E2CC2A1}"/>
              </a:ext>
            </a:extLst>
          </p:cNvPr>
          <p:cNvSpPr>
            <a:spLocks noGrp="1"/>
          </p:cNvSpPr>
          <p:nvPr>
            <p:ph type="sldNum" sz="quarter" idx="4"/>
          </p:nvPr>
        </p:nvSpPr>
        <p:spPr/>
        <p:txBody>
          <a:bodyPr/>
          <a:lstStyle/>
          <a:p>
            <a:fld id="{37290FF7-652B-4475-AEAB-8B1A5D23AE09}" type="slidenum">
              <a:rPr lang="en-US" smtClean="0"/>
              <a:pPr/>
              <a:t>22</a:t>
            </a:fld>
            <a:endParaRPr lang="en-US" dirty="0"/>
          </a:p>
        </p:txBody>
      </p:sp>
      <p:sp>
        <p:nvSpPr>
          <p:cNvPr id="6" name="TextBox 5"/>
          <p:cNvSpPr txBox="1"/>
          <p:nvPr/>
        </p:nvSpPr>
        <p:spPr>
          <a:xfrm>
            <a:off x="394138" y="1056290"/>
            <a:ext cx="8371490" cy="2215991"/>
          </a:xfrm>
          <a:prstGeom prst="rect">
            <a:avLst/>
          </a:prstGeom>
          <a:noFill/>
        </p:spPr>
        <p:txBody>
          <a:bodyPr wrap="square" rtlCol="0">
            <a:spAutoFit/>
          </a:bodyPr>
          <a:lstStyle/>
          <a:p>
            <a:pPr marL="285750" indent="-285750">
              <a:buFont typeface="Arial" panose="020B0604020202020204" pitchFamily="34" charset="0"/>
              <a:buChar char="•"/>
            </a:pPr>
            <a:r>
              <a:rPr lang="en-US" dirty="0"/>
              <a:t>Previous slide clustering was done by “eye”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 clusters are defined by practitioner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Need a defined distance measure between record</a:t>
            </a:r>
          </a:p>
          <a:p>
            <a:pPr marL="742950" lvl="1" indent="-285750">
              <a:buFont typeface="Arial" panose="020B0604020202020204" pitchFamily="34" charset="0"/>
              <a:buChar char="•"/>
            </a:pPr>
            <a:r>
              <a:rPr lang="en-US" sz="1600" dirty="0"/>
              <a:t>Euclidean Distance (common but not great for text)</a:t>
            </a:r>
          </a:p>
          <a:p>
            <a:pPr marL="742950" lvl="1" indent="-285750">
              <a:buFont typeface="Arial" panose="020B0604020202020204" pitchFamily="34" charset="0"/>
              <a:buChar char="•"/>
            </a:pPr>
            <a:r>
              <a:rPr lang="en-US" sz="1600" dirty="0"/>
              <a:t>Scale each vector to so one unit of measure doesn’t dominate </a:t>
            </a:r>
            <a:r>
              <a:rPr lang="en-US" sz="1600" dirty="0" err="1"/>
              <a:t>ie</a:t>
            </a:r>
            <a:r>
              <a:rPr lang="en-US" sz="1600" dirty="0"/>
              <a:t> # of rooms in a house vs </a:t>
            </a:r>
            <a:r>
              <a:rPr lang="en-US" sz="1600" dirty="0" err="1"/>
              <a:t>sq</a:t>
            </a:r>
            <a:r>
              <a:rPr lang="en-US" sz="1600" dirty="0"/>
              <a:t>-Meter of house</a:t>
            </a:r>
          </a:p>
        </p:txBody>
      </p:sp>
      <p:sp>
        <p:nvSpPr>
          <p:cNvPr id="7" name="Content Placeholder 3"/>
          <p:cNvSpPr txBox="1">
            <a:spLocks/>
          </p:cNvSpPr>
          <p:nvPr/>
        </p:nvSpPr>
        <p:spPr>
          <a:xfrm>
            <a:off x="609600" y="2819400"/>
            <a:ext cx="8074025" cy="1676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2" pitchFamily="18" charset="2"/>
              <a:buNone/>
            </a:pPr>
            <a:r>
              <a:rPr lang="en-US" altLang="en-US"/>
              <a:t> </a:t>
            </a:r>
          </a:p>
        </p:txBody>
      </p:sp>
      <p:pic>
        <p:nvPicPr>
          <p:cNvPr id="1026" name="Picture 2" descr="Image result for math ain't nobody got time for tha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05160" y="3487775"/>
            <a:ext cx="1965873" cy="224067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B28F3A04-2723-D047-91C1-72059ED0DFD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6A250FD-0DD5-B340-8DC4-4CE55DD75DD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082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139" r="19961" b="10631"/>
          <a:stretch/>
        </p:blipFill>
        <p:spPr bwMode="auto">
          <a:xfrm>
            <a:off x="4587767" y="2079176"/>
            <a:ext cx="3601860" cy="2654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fld id="{6700A58B-DD98-43D0-B791-721480A02982}" type="datetime1">
              <a:rPr lang="en-US" smtClean="0"/>
              <a:t>5/21/24</a:t>
            </a:fld>
            <a:endParaRPr lang="en-US"/>
          </a:p>
        </p:txBody>
      </p:sp>
      <p:sp>
        <p:nvSpPr>
          <p:cNvPr id="3" name="Title 2"/>
          <p:cNvSpPr>
            <a:spLocks noGrp="1"/>
          </p:cNvSpPr>
          <p:nvPr>
            <p:ph type="title"/>
          </p:nvPr>
        </p:nvSpPr>
        <p:spPr/>
        <p:txBody>
          <a:bodyPr/>
          <a:lstStyle/>
          <a:p>
            <a:r>
              <a:rPr lang="en-US" dirty="0"/>
              <a:t>Quick Refresher</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23</a:t>
            </a:fld>
            <a:endParaRPr lang="en-US" dirty="0"/>
          </a:p>
        </p:txBody>
      </p:sp>
      <p:pic>
        <p:nvPicPr>
          <p:cNvPr id="6" name="Picture 2" descr="http://www.math-salamanders.com/image-files/right-angle-triangle-label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247" y="3057098"/>
            <a:ext cx="2057400"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Right Triangle 7"/>
          <p:cNvSpPr/>
          <p:nvPr/>
        </p:nvSpPr>
        <p:spPr>
          <a:xfrm rot="5400000" flipH="1">
            <a:off x="6870234" y="3258325"/>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25847" y="3482947"/>
            <a:ext cx="306494" cy="406265"/>
          </a:xfrm>
          <a:prstGeom prst="rect">
            <a:avLst/>
          </a:prstGeom>
          <a:noFill/>
        </p:spPr>
        <p:txBody>
          <a:bodyPr wrap="none" rtlCol="0">
            <a:spAutoFit/>
          </a:bodyPr>
          <a:lstStyle/>
          <a:p>
            <a:r>
              <a:rPr lang="en-US" dirty="0"/>
              <a:t>b</a:t>
            </a:r>
          </a:p>
        </p:txBody>
      </p:sp>
      <p:sp>
        <p:nvSpPr>
          <p:cNvPr id="10" name="TextBox 9"/>
          <p:cNvSpPr txBox="1"/>
          <p:nvPr/>
        </p:nvSpPr>
        <p:spPr>
          <a:xfrm>
            <a:off x="6917356" y="3832409"/>
            <a:ext cx="295274" cy="406265"/>
          </a:xfrm>
          <a:prstGeom prst="rect">
            <a:avLst/>
          </a:prstGeom>
          <a:noFill/>
        </p:spPr>
        <p:txBody>
          <a:bodyPr wrap="none" rtlCol="0">
            <a:spAutoFit/>
          </a:bodyPr>
          <a:lstStyle/>
          <a:p>
            <a:r>
              <a:rPr lang="en-US" dirty="0"/>
              <a:t>a</a:t>
            </a:r>
          </a:p>
        </p:txBody>
      </p:sp>
      <p:sp>
        <p:nvSpPr>
          <p:cNvPr id="11" name="TextBox 10"/>
          <p:cNvSpPr txBox="1"/>
          <p:nvPr/>
        </p:nvSpPr>
        <p:spPr>
          <a:xfrm>
            <a:off x="7073809" y="3347897"/>
            <a:ext cx="300082" cy="406265"/>
          </a:xfrm>
          <a:prstGeom prst="rect">
            <a:avLst/>
          </a:prstGeom>
          <a:noFill/>
        </p:spPr>
        <p:txBody>
          <a:bodyPr wrap="none" rtlCol="0">
            <a:spAutoFit/>
          </a:bodyPr>
          <a:lstStyle/>
          <a:p>
            <a:r>
              <a:rPr lang="en-US" dirty="0"/>
              <a:t>c</a:t>
            </a:r>
          </a:p>
        </p:txBody>
      </p:sp>
      <p:sp>
        <p:nvSpPr>
          <p:cNvPr id="15" name="Text Placeholder 2"/>
          <p:cNvSpPr txBox="1">
            <a:spLocks/>
          </p:cNvSpPr>
          <p:nvPr/>
        </p:nvSpPr>
        <p:spPr>
          <a:xfrm>
            <a:off x="189186" y="1437325"/>
            <a:ext cx="4035973" cy="396731"/>
          </a:xfrm>
          <a:prstGeom prst="rect">
            <a:avLst/>
          </a:prstGeom>
          <a:solidFill>
            <a:schemeClr val="accent6">
              <a:lumMod val="60000"/>
              <a:lumOff val="40000"/>
            </a:schemeClr>
          </a:solidFill>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solidFill>
                  <a:schemeClr val="bg1"/>
                </a:solidFill>
              </a:rPr>
              <a:t>Remember Pythagorean Theorem?</a:t>
            </a:r>
          </a:p>
        </p:txBody>
      </p:sp>
      <p:sp>
        <p:nvSpPr>
          <p:cNvPr id="16" name="Content Placeholder 3"/>
          <p:cNvSpPr txBox="1">
            <a:spLocks/>
          </p:cNvSpPr>
          <p:nvPr/>
        </p:nvSpPr>
        <p:spPr>
          <a:xfrm>
            <a:off x="629842" y="1956431"/>
            <a:ext cx="3868340" cy="420521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A</a:t>
            </a:r>
            <a:r>
              <a:rPr lang="en-US" baseline="30000"/>
              <a:t>2</a:t>
            </a:r>
            <a:r>
              <a:rPr lang="en-US"/>
              <a:t>+B</a:t>
            </a:r>
            <a:r>
              <a:rPr lang="en-US" baseline="30000"/>
              <a:t>2</a:t>
            </a:r>
            <a:r>
              <a:rPr lang="en-US"/>
              <a:t>=C</a:t>
            </a:r>
            <a:r>
              <a:rPr lang="en-US" baseline="30000"/>
              <a:t>2</a:t>
            </a:r>
            <a:endParaRPr lang="en-US" baseline="30000" dirty="0"/>
          </a:p>
        </p:txBody>
      </p:sp>
      <p:sp>
        <p:nvSpPr>
          <p:cNvPr id="18" name="Text Placeholder 2"/>
          <p:cNvSpPr txBox="1">
            <a:spLocks/>
          </p:cNvSpPr>
          <p:nvPr/>
        </p:nvSpPr>
        <p:spPr>
          <a:xfrm>
            <a:off x="4424855" y="1437325"/>
            <a:ext cx="4308996" cy="396731"/>
          </a:xfrm>
          <a:prstGeom prst="rect">
            <a:avLst/>
          </a:prstGeom>
          <a:solidFill>
            <a:schemeClr val="accent6">
              <a:lumMod val="60000"/>
              <a:lumOff val="40000"/>
            </a:schemeClr>
          </a:solidFill>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solidFill>
                  <a:schemeClr val="bg1"/>
                </a:solidFill>
              </a:rPr>
              <a:t>Example Data</a:t>
            </a:r>
          </a:p>
        </p:txBody>
      </p:sp>
      <p:cxnSp>
        <p:nvCxnSpPr>
          <p:cNvPr id="17" name="Straight Connector 16">
            <a:extLst>
              <a:ext uri="{FF2B5EF4-FFF2-40B4-BE49-F238E27FC236}">
                <a16:creationId xmlns:a16="http://schemas.microsoft.com/office/drawing/2014/main" id="{E153B831-55FA-7B4B-AB81-F0A29842462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3793549-1988-4D43-A519-281464FBFE8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223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3C0867-65AB-4C21-BC3F-CA1D2EB94711}"/>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0803362D-3381-4564-88FC-AE4323988CC8}"/>
              </a:ext>
            </a:extLst>
          </p:cNvPr>
          <p:cNvSpPr>
            <a:spLocks noGrp="1"/>
          </p:cNvSpPr>
          <p:nvPr>
            <p:ph type="title"/>
          </p:nvPr>
        </p:nvSpPr>
        <p:spPr>
          <a:xfrm>
            <a:off x="299545" y="365126"/>
            <a:ext cx="8215805" cy="591477"/>
          </a:xfrm>
        </p:spPr>
        <p:txBody>
          <a:bodyPr/>
          <a:lstStyle/>
          <a:p>
            <a:r>
              <a:rPr lang="en-US" dirty="0"/>
              <a:t>K Means</a:t>
            </a:r>
          </a:p>
        </p:txBody>
      </p:sp>
      <p:sp>
        <p:nvSpPr>
          <p:cNvPr id="4" name="Footer Placeholder 3">
            <a:extLst>
              <a:ext uri="{FF2B5EF4-FFF2-40B4-BE49-F238E27FC236}">
                <a16:creationId xmlns:a16="http://schemas.microsoft.com/office/drawing/2014/main" id="{A623A14B-73AB-442E-AE75-3E5FFE0C99FE}"/>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621A574-0926-4BA6-87B8-D57DD5571C37}"/>
              </a:ext>
            </a:extLst>
          </p:cNvPr>
          <p:cNvSpPr>
            <a:spLocks noGrp="1"/>
          </p:cNvSpPr>
          <p:nvPr>
            <p:ph type="sldNum" sz="quarter" idx="4"/>
          </p:nvPr>
        </p:nvSpPr>
        <p:spPr/>
        <p:txBody>
          <a:bodyPr/>
          <a:lstStyle/>
          <a:p>
            <a:fld id="{37290FF7-652B-4475-AEAB-8B1A5D23AE09}" type="slidenum">
              <a:rPr lang="en-US" smtClean="0"/>
              <a:pPr/>
              <a:t>24</a:t>
            </a:fld>
            <a:endParaRPr lang="en-US" dirty="0"/>
          </a:p>
        </p:txBody>
      </p:sp>
      <p:graphicFrame>
        <p:nvGraphicFramePr>
          <p:cNvPr id="7" name="Chart 6"/>
          <p:cNvGraphicFramePr>
            <a:graphicFrameLocks/>
          </p:cNvGraphicFramePr>
          <p:nvPr/>
        </p:nvGraphicFramePr>
        <p:xfrm>
          <a:off x="1213945" y="1513490"/>
          <a:ext cx="6716111" cy="4288220"/>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p:cNvSpPr/>
          <p:nvPr/>
        </p:nvSpPr>
        <p:spPr>
          <a:xfrm>
            <a:off x="320040" y="1103582"/>
            <a:ext cx="8503920" cy="29954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US State Fuel Cost (x) vs Sales (y)</a:t>
            </a:r>
          </a:p>
        </p:txBody>
      </p:sp>
      <p:sp>
        <p:nvSpPr>
          <p:cNvPr id="6" name="5-Point Star 5"/>
          <p:cNvSpPr/>
          <p:nvPr/>
        </p:nvSpPr>
        <p:spPr>
          <a:xfrm>
            <a:off x="7772400" y="1828800"/>
            <a:ext cx="630621" cy="630621"/>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5-Point Star 10"/>
          <p:cNvSpPr/>
          <p:nvPr/>
        </p:nvSpPr>
        <p:spPr>
          <a:xfrm>
            <a:off x="1728952" y="1697421"/>
            <a:ext cx="630621" cy="63062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5-Point Star 11"/>
          <p:cNvSpPr/>
          <p:nvPr/>
        </p:nvSpPr>
        <p:spPr>
          <a:xfrm>
            <a:off x="3741683" y="3552497"/>
            <a:ext cx="630621" cy="630621"/>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Rectangle 12"/>
          <p:cNvSpPr/>
          <p:nvPr/>
        </p:nvSpPr>
        <p:spPr>
          <a:xfrm>
            <a:off x="320040" y="5812217"/>
            <a:ext cx="8503920" cy="2995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centroid placement</a:t>
            </a:r>
          </a:p>
        </p:txBody>
      </p:sp>
      <p:cxnSp>
        <p:nvCxnSpPr>
          <p:cNvPr id="14" name="Straight Connector 13">
            <a:extLst>
              <a:ext uri="{FF2B5EF4-FFF2-40B4-BE49-F238E27FC236}">
                <a16:creationId xmlns:a16="http://schemas.microsoft.com/office/drawing/2014/main" id="{B244A8DC-002B-C043-B484-EBBEA532EB9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437340-8D5A-114F-AB3A-5514CF1FD64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63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3C0867-65AB-4C21-BC3F-CA1D2EB94711}"/>
              </a:ext>
            </a:extLst>
          </p:cNvPr>
          <p:cNvSpPr>
            <a:spLocks noGrp="1"/>
          </p:cNvSpPr>
          <p:nvPr>
            <p:ph type="dt" sz="half" idx="10"/>
          </p:nvPr>
        </p:nvSpPr>
        <p:spPr/>
        <p:txBody>
          <a:bodyPr/>
          <a:lstStyle/>
          <a:p>
            <a:fld id="{6700A58B-DD98-43D0-B791-721480A02982}" type="datetime1">
              <a:rPr lang="en-US" smtClean="0"/>
              <a:pPr/>
              <a:t>5/21/24</a:t>
            </a:fld>
            <a:endParaRPr lang="en-US"/>
          </a:p>
        </p:txBody>
      </p:sp>
      <p:sp>
        <p:nvSpPr>
          <p:cNvPr id="3" name="Title 2">
            <a:extLst>
              <a:ext uri="{FF2B5EF4-FFF2-40B4-BE49-F238E27FC236}">
                <a16:creationId xmlns:a16="http://schemas.microsoft.com/office/drawing/2014/main" id="{0803362D-3381-4564-88FC-AE4323988CC8}"/>
              </a:ext>
            </a:extLst>
          </p:cNvPr>
          <p:cNvSpPr>
            <a:spLocks noGrp="1"/>
          </p:cNvSpPr>
          <p:nvPr>
            <p:ph type="title"/>
          </p:nvPr>
        </p:nvSpPr>
        <p:spPr/>
        <p:txBody>
          <a:bodyPr/>
          <a:lstStyle/>
          <a:p>
            <a:r>
              <a:rPr lang="en-US"/>
              <a:t>K Means</a:t>
            </a:r>
            <a:endParaRPr lang="en-US" dirty="0"/>
          </a:p>
        </p:txBody>
      </p:sp>
      <p:sp>
        <p:nvSpPr>
          <p:cNvPr id="4" name="Footer Placeholder 3">
            <a:extLst>
              <a:ext uri="{FF2B5EF4-FFF2-40B4-BE49-F238E27FC236}">
                <a16:creationId xmlns:a16="http://schemas.microsoft.com/office/drawing/2014/main" id="{A623A14B-73AB-442E-AE75-3E5FFE0C99FE}"/>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621A574-0926-4BA6-87B8-D57DD5571C37}"/>
              </a:ext>
            </a:extLst>
          </p:cNvPr>
          <p:cNvSpPr>
            <a:spLocks noGrp="1"/>
          </p:cNvSpPr>
          <p:nvPr>
            <p:ph type="sldNum" sz="quarter" idx="4"/>
          </p:nvPr>
        </p:nvSpPr>
        <p:spPr/>
        <p:txBody>
          <a:bodyPr/>
          <a:lstStyle/>
          <a:p>
            <a:fld id="{37290FF7-652B-4475-AEAB-8B1A5D23AE09}" type="slidenum">
              <a:rPr lang="en-US" smtClean="0"/>
              <a:pPr/>
              <a:t>25</a:t>
            </a:fld>
            <a:endParaRPr lang="en-US" dirty="0"/>
          </a:p>
        </p:txBody>
      </p:sp>
      <p:graphicFrame>
        <p:nvGraphicFramePr>
          <p:cNvPr id="7" name="Chart 6"/>
          <p:cNvGraphicFramePr>
            <a:graphicFrameLocks/>
          </p:cNvGraphicFramePr>
          <p:nvPr/>
        </p:nvGraphicFramePr>
        <p:xfrm>
          <a:off x="1213945" y="1513490"/>
          <a:ext cx="6716111" cy="4288220"/>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p:cNvSpPr/>
          <p:nvPr/>
        </p:nvSpPr>
        <p:spPr>
          <a:xfrm>
            <a:off x="320040" y="1103582"/>
            <a:ext cx="8503920" cy="29954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US State Fuel Cost (x) vs Sales (y)</a:t>
            </a:r>
          </a:p>
        </p:txBody>
      </p:sp>
      <p:sp>
        <p:nvSpPr>
          <p:cNvPr id="6" name="5-Point Star 5"/>
          <p:cNvSpPr/>
          <p:nvPr/>
        </p:nvSpPr>
        <p:spPr>
          <a:xfrm>
            <a:off x="7772400" y="1828800"/>
            <a:ext cx="630621" cy="630621"/>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5-Point Star 10"/>
          <p:cNvSpPr/>
          <p:nvPr/>
        </p:nvSpPr>
        <p:spPr>
          <a:xfrm>
            <a:off x="1728952" y="1697421"/>
            <a:ext cx="630621" cy="63062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5-Point Star 11"/>
          <p:cNvSpPr/>
          <p:nvPr/>
        </p:nvSpPr>
        <p:spPr>
          <a:xfrm>
            <a:off x="3741683" y="3552497"/>
            <a:ext cx="630621" cy="630621"/>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16" name="Straight Arrow Connector 15"/>
          <p:cNvCxnSpPr/>
          <p:nvPr/>
        </p:nvCxnSpPr>
        <p:spPr>
          <a:xfrm flipV="1">
            <a:off x="5155324" y="2254471"/>
            <a:ext cx="2758966" cy="107205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256690" y="3405352"/>
            <a:ext cx="709448" cy="58332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459422" y="2065285"/>
            <a:ext cx="2522481" cy="126123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20040" y="5812217"/>
            <a:ext cx="8503920" cy="2995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Calculate the distance from each point to each centroid</a:t>
            </a:r>
          </a:p>
        </p:txBody>
      </p:sp>
      <p:cxnSp>
        <p:nvCxnSpPr>
          <p:cNvPr id="15" name="Straight Connector 14">
            <a:extLst>
              <a:ext uri="{FF2B5EF4-FFF2-40B4-BE49-F238E27FC236}">
                <a16:creationId xmlns:a16="http://schemas.microsoft.com/office/drawing/2014/main" id="{6B537198-8396-3146-99CB-2B66E3B2B540}"/>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A4BEB85-B00D-9343-B23F-A595623D5A8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116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3C0867-65AB-4C21-BC3F-CA1D2EB94711}"/>
              </a:ext>
            </a:extLst>
          </p:cNvPr>
          <p:cNvSpPr>
            <a:spLocks noGrp="1"/>
          </p:cNvSpPr>
          <p:nvPr>
            <p:ph type="dt" sz="half" idx="10"/>
          </p:nvPr>
        </p:nvSpPr>
        <p:spPr/>
        <p:txBody>
          <a:bodyPr/>
          <a:lstStyle/>
          <a:p>
            <a:fld id="{6700A58B-DD98-43D0-B791-721480A02982}" type="datetime1">
              <a:rPr lang="en-US" smtClean="0"/>
              <a:pPr/>
              <a:t>5/21/24</a:t>
            </a:fld>
            <a:endParaRPr lang="en-US"/>
          </a:p>
        </p:txBody>
      </p:sp>
      <p:sp>
        <p:nvSpPr>
          <p:cNvPr id="3" name="Title 2">
            <a:extLst>
              <a:ext uri="{FF2B5EF4-FFF2-40B4-BE49-F238E27FC236}">
                <a16:creationId xmlns:a16="http://schemas.microsoft.com/office/drawing/2014/main" id="{0803362D-3381-4564-88FC-AE4323988CC8}"/>
              </a:ext>
            </a:extLst>
          </p:cNvPr>
          <p:cNvSpPr>
            <a:spLocks noGrp="1"/>
          </p:cNvSpPr>
          <p:nvPr>
            <p:ph type="title"/>
          </p:nvPr>
        </p:nvSpPr>
        <p:spPr/>
        <p:txBody>
          <a:bodyPr/>
          <a:lstStyle/>
          <a:p>
            <a:r>
              <a:rPr lang="en-US"/>
              <a:t>K Means</a:t>
            </a:r>
            <a:endParaRPr lang="en-US" dirty="0"/>
          </a:p>
        </p:txBody>
      </p:sp>
      <p:sp>
        <p:nvSpPr>
          <p:cNvPr id="4" name="Footer Placeholder 3">
            <a:extLst>
              <a:ext uri="{FF2B5EF4-FFF2-40B4-BE49-F238E27FC236}">
                <a16:creationId xmlns:a16="http://schemas.microsoft.com/office/drawing/2014/main" id="{A623A14B-73AB-442E-AE75-3E5FFE0C99FE}"/>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621A574-0926-4BA6-87B8-D57DD5571C37}"/>
              </a:ext>
            </a:extLst>
          </p:cNvPr>
          <p:cNvSpPr>
            <a:spLocks noGrp="1"/>
          </p:cNvSpPr>
          <p:nvPr>
            <p:ph type="sldNum" sz="quarter" idx="4"/>
          </p:nvPr>
        </p:nvSpPr>
        <p:spPr/>
        <p:txBody>
          <a:bodyPr/>
          <a:lstStyle/>
          <a:p>
            <a:fld id="{37290FF7-652B-4475-AEAB-8B1A5D23AE09}" type="slidenum">
              <a:rPr lang="en-US" smtClean="0"/>
              <a:pPr/>
              <a:t>26</a:t>
            </a:fld>
            <a:endParaRPr lang="en-US" dirty="0"/>
          </a:p>
        </p:txBody>
      </p:sp>
      <p:graphicFrame>
        <p:nvGraphicFramePr>
          <p:cNvPr id="7" name="Chart 6"/>
          <p:cNvGraphicFramePr>
            <a:graphicFrameLocks/>
          </p:cNvGraphicFramePr>
          <p:nvPr/>
        </p:nvGraphicFramePr>
        <p:xfrm>
          <a:off x="1213945" y="1513490"/>
          <a:ext cx="6716111" cy="4288220"/>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p:cNvSpPr/>
          <p:nvPr/>
        </p:nvSpPr>
        <p:spPr>
          <a:xfrm>
            <a:off x="320040" y="1103582"/>
            <a:ext cx="8503920" cy="29954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US State Fuel Cost (x) vs Sales (y)</a:t>
            </a:r>
          </a:p>
        </p:txBody>
      </p:sp>
      <p:sp>
        <p:nvSpPr>
          <p:cNvPr id="6" name="5-Point Star 5"/>
          <p:cNvSpPr/>
          <p:nvPr/>
        </p:nvSpPr>
        <p:spPr>
          <a:xfrm>
            <a:off x="7772400" y="1828800"/>
            <a:ext cx="630621" cy="630621"/>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5-Point Star 10"/>
          <p:cNvSpPr/>
          <p:nvPr/>
        </p:nvSpPr>
        <p:spPr>
          <a:xfrm>
            <a:off x="1728952" y="1697421"/>
            <a:ext cx="630621" cy="63062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5-Point Star 11"/>
          <p:cNvSpPr/>
          <p:nvPr/>
        </p:nvSpPr>
        <p:spPr>
          <a:xfrm>
            <a:off x="3741683" y="3552497"/>
            <a:ext cx="630621" cy="630621"/>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20" name="Straight Arrow Connector 19"/>
          <p:cNvCxnSpPr/>
          <p:nvPr/>
        </p:nvCxnSpPr>
        <p:spPr>
          <a:xfrm flipH="1">
            <a:off x="4256690" y="3389586"/>
            <a:ext cx="740979" cy="59909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20040" y="5812217"/>
            <a:ext cx="8503920" cy="2995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Pts assigned to closest centroid.</a:t>
            </a:r>
          </a:p>
        </p:txBody>
      </p:sp>
      <p:sp>
        <p:nvSpPr>
          <p:cNvPr id="8" name="TextBox 7"/>
          <p:cNvSpPr txBox="1"/>
          <p:nvPr/>
        </p:nvSpPr>
        <p:spPr>
          <a:xfrm>
            <a:off x="5155325" y="3042746"/>
            <a:ext cx="1202317" cy="369332"/>
          </a:xfrm>
          <a:prstGeom prst="rect">
            <a:avLst/>
          </a:prstGeom>
          <a:solidFill>
            <a:srgbClr val="FFC000"/>
          </a:solidFill>
        </p:spPr>
        <p:txBody>
          <a:bodyPr wrap="none" rtlCol="0">
            <a:spAutoFit/>
          </a:bodyPr>
          <a:lstStyle/>
          <a:p>
            <a:r>
              <a:rPr lang="en-US" dirty="0">
                <a:solidFill>
                  <a:schemeClr val="bg1"/>
                </a:solidFill>
              </a:rPr>
              <a:t>Cluster “3”</a:t>
            </a:r>
          </a:p>
        </p:txBody>
      </p:sp>
      <p:cxnSp>
        <p:nvCxnSpPr>
          <p:cNvPr id="19" name="Straight Arrow Connector 18"/>
          <p:cNvCxnSpPr/>
          <p:nvPr/>
        </p:nvCxnSpPr>
        <p:spPr>
          <a:xfrm flipV="1">
            <a:off x="7047186" y="2459421"/>
            <a:ext cx="1008993" cy="1639613"/>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120760" y="4204139"/>
            <a:ext cx="1202317" cy="369332"/>
          </a:xfrm>
          <a:prstGeom prst="rect">
            <a:avLst/>
          </a:prstGeom>
          <a:solidFill>
            <a:srgbClr val="92D050"/>
          </a:solidFill>
          <a:ln>
            <a:solidFill>
              <a:srgbClr val="92D050"/>
            </a:solidFill>
          </a:ln>
        </p:spPr>
        <p:txBody>
          <a:bodyPr wrap="none" rtlCol="0">
            <a:spAutoFit/>
          </a:bodyPr>
          <a:lstStyle/>
          <a:p>
            <a:r>
              <a:rPr lang="en-US" dirty="0">
                <a:solidFill>
                  <a:schemeClr val="bg1"/>
                </a:solidFill>
              </a:rPr>
              <a:t>Cluster “1”</a:t>
            </a:r>
          </a:p>
        </p:txBody>
      </p:sp>
      <p:cxnSp>
        <p:nvCxnSpPr>
          <p:cNvPr id="16" name="Straight Connector 15">
            <a:extLst>
              <a:ext uri="{FF2B5EF4-FFF2-40B4-BE49-F238E27FC236}">
                <a16:creationId xmlns:a16="http://schemas.microsoft.com/office/drawing/2014/main" id="{9D5E111A-FB17-DD4A-A217-827AD3F3CB5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1A7DC07-9381-F94D-9AD2-E3CC2A96B0B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845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3C0867-65AB-4C21-BC3F-CA1D2EB94711}"/>
              </a:ext>
            </a:extLst>
          </p:cNvPr>
          <p:cNvSpPr>
            <a:spLocks noGrp="1"/>
          </p:cNvSpPr>
          <p:nvPr>
            <p:ph type="dt" sz="half" idx="10"/>
          </p:nvPr>
        </p:nvSpPr>
        <p:spPr/>
        <p:txBody>
          <a:bodyPr/>
          <a:lstStyle/>
          <a:p>
            <a:fld id="{6700A58B-DD98-43D0-B791-721480A02982}" type="datetime1">
              <a:rPr lang="en-US" smtClean="0"/>
              <a:pPr/>
              <a:t>5/21/24</a:t>
            </a:fld>
            <a:endParaRPr lang="en-US"/>
          </a:p>
        </p:txBody>
      </p:sp>
      <p:sp>
        <p:nvSpPr>
          <p:cNvPr id="3" name="Title 2">
            <a:extLst>
              <a:ext uri="{FF2B5EF4-FFF2-40B4-BE49-F238E27FC236}">
                <a16:creationId xmlns:a16="http://schemas.microsoft.com/office/drawing/2014/main" id="{0803362D-3381-4564-88FC-AE4323988CC8}"/>
              </a:ext>
            </a:extLst>
          </p:cNvPr>
          <p:cNvSpPr>
            <a:spLocks noGrp="1"/>
          </p:cNvSpPr>
          <p:nvPr>
            <p:ph type="title"/>
          </p:nvPr>
        </p:nvSpPr>
        <p:spPr/>
        <p:txBody>
          <a:bodyPr/>
          <a:lstStyle/>
          <a:p>
            <a:r>
              <a:rPr lang="en-US"/>
              <a:t>K Means</a:t>
            </a:r>
            <a:endParaRPr lang="en-US" dirty="0"/>
          </a:p>
        </p:txBody>
      </p:sp>
      <p:sp>
        <p:nvSpPr>
          <p:cNvPr id="4" name="Footer Placeholder 3">
            <a:extLst>
              <a:ext uri="{FF2B5EF4-FFF2-40B4-BE49-F238E27FC236}">
                <a16:creationId xmlns:a16="http://schemas.microsoft.com/office/drawing/2014/main" id="{A623A14B-73AB-442E-AE75-3E5FFE0C99FE}"/>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621A574-0926-4BA6-87B8-D57DD5571C37}"/>
              </a:ext>
            </a:extLst>
          </p:cNvPr>
          <p:cNvSpPr>
            <a:spLocks noGrp="1"/>
          </p:cNvSpPr>
          <p:nvPr>
            <p:ph type="sldNum" sz="quarter" idx="4"/>
          </p:nvPr>
        </p:nvSpPr>
        <p:spPr/>
        <p:txBody>
          <a:bodyPr/>
          <a:lstStyle/>
          <a:p>
            <a:fld id="{37290FF7-652B-4475-AEAB-8B1A5D23AE09}" type="slidenum">
              <a:rPr lang="en-US" smtClean="0"/>
              <a:pPr/>
              <a:t>27</a:t>
            </a:fld>
            <a:endParaRPr lang="en-US" dirty="0"/>
          </a:p>
        </p:txBody>
      </p:sp>
      <p:graphicFrame>
        <p:nvGraphicFramePr>
          <p:cNvPr id="7" name="Chart 6"/>
          <p:cNvGraphicFramePr>
            <a:graphicFrameLocks/>
          </p:cNvGraphicFramePr>
          <p:nvPr/>
        </p:nvGraphicFramePr>
        <p:xfrm>
          <a:off x="1213945" y="1513490"/>
          <a:ext cx="6716111" cy="4288220"/>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p:cNvSpPr/>
          <p:nvPr/>
        </p:nvSpPr>
        <p:spPr>
          <a:xfrm>
            <a:off x="320040" y="1103582"/>
            <a:ext cx="8503920" cy="29954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US State Fuel Cost (x) vs Sales (y)</a:t>
            </a:r>
          </a:p>
        </p:txBody>
      </p:sp>
      <p:sp>
        <p:nvSpPr>
          <p:cNvPr id="6" name="5-Point Star 5"/>
          <p:cNvSpPr/>
          <p:nvPr/>
        </p:nvSpPr>
        <p:spPr>
          <a:xfrm>
            <a:off x="7772400" y="1828800"/>
            <a:ext cx="630621" cy="630621"/>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5-Point Star 10"/>
          <p:cNvSpPr/>
          <p:nvPr/>
        </p:nvSpPr>
        <p:spPr>
          <a:xfrm>
            <a:off x="1728952" y="1697421"/>
            <a:ext cx="630621" cy="63062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5-Point Star 11"/>
          <p:cNvSpPr/>
          <p:nvPr/>
        </p:nvSpPr>
        <p:spPr>
          <a:xfrm>
            <a:off x="3741683" y="3552497"/>
            <a:ext cx="630621" cy="630621"/>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6" name="Rectangle 25"/>
          <p:cNvSpPr/>
          <p:nvPr/>
        </p:nvSpPr>
        <p:spPr>
          <a:xfrm>
            <a:off x="320040" y="5812217"/>
            <a:ext cx="8503920" cy="2995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00" dirty="0"/>
              <a:t>Calculate the MEAN AVERAGE distance among assigned pts to centroid</a:t>
            </a:r>
          </a:p>
        </p:txBody>
      </p:sp>
      <p:sp>
        <p:nvSpPr>
          <p:cNvPr id="15" name="TextBox 14"/>
          <p:cNvSpPr txBox="1"/>
          <p:nvPr/>
        </p:nvSpPr>
        <p:spPr>
          <a:xfrm>
            <a:off x="2785243" y="2280747"/>
            <a:ext cx="841897" cy="261610"/>
          </a:xfrm>
          <a:prstGeom prst="rect">
            <a:avLst/>
          </a:prstGeom>
          <a:solidFill>
            <a:schemeClr val="accent1">
              <a:lumMod val="60000"/>
              <a:lumOff val="40000"/>
            </a:schemeClr>
          </a:solidFill>
        </p:spPr>
        <p:txBody>
          <a:bodyPr wrap="none" rtlCol="0">
            <a:spAutoFit/>
          </a:bodyPr>
          <a:lstStyle/>
          <a:p>
            <a:r>
              <a:rPr lang="en-US" sz="1100" dirty="0">
                <a:solidFill>
                  <a:schemeClr val="bg1"/>
                </a:solidFill>
              </a:rPr>
              <a:t>Cluster “2”</a:t>
            </a:r>
          </a:p>
        </p:txBody>
      </p:sp>
      <p:sp>
        <p:nvSpPr>
          <p:cNvPr id="17" name="TextBox 16"/>
          <p:cNvSpPr txBox="1"/>
          <p:nvPr/>
        </p:nvSpPr>
        <p:spPr>
          <a:xfrm>
            <a:off x="1975946" y="2779988"/>
            <a:ext cx="841897" cy="261610"/>
          </a:xfrm>
          <a:prstGeom prst="rect">
            <a:avLst/>
          </a:prstGeom>
          <a:solidFill>
            <a:schemeClr val="accent1">
              <a:lumMod val="60000"/>
              <a:lumOff val="40000"/>
            </a:schemeClr>
          </a:solidFill>
        </p:spPr>
        <p:txBody>
          <a:bodyPr wrap="none" rtlCol="0">
            <a:spAutoFit/>
          </a:bodyPr>
          <a:lstStyle/>
          <a:p>
            <a:r>
              <a:rPr lang="en-US" sz="1100" dirty="0">
                <a:solidFill>
                  <a:schemeClr val="bg1"/>
                </a:solidFill>
              </a:rPr>
              <a:t>Cluster “2”</a:t>
            </a:r>
          </a:p>
        </p:txBody>
      </p:sp>
      <p:cxnSp>
        <p:nvCxnSpPr>
          <p:cNvPr id="10" name="Straight Arrow Connector 9"/>
          <p:cNvCxnSpPr/>
          <p:nvPr/>
        </p:nvCxnSpPr>
        <p:spPr>
          <a:xfrm flipH="1" flipV="1">
            <a:off x="2238703" y="2128345"/>
            <a:ext cx="331076" cy="220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2522483" y="1954924"/>
            <a:ext cx="1466193" cy="157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246181" y="2070541"/>
            <a:ext cx="841897" cy="261610"/>
          </a:xfrm>
          <a:prstGeom prst="rect">
            <a:avLst/>
          </a:prstGeom>
          <a:solidFill>
            <a:schemeClr val="accent1">
              <a:lumMod val="60000"/>
              <a:lumOff val="40000"/>
            </a:schemeClr>
          </a:solidFill>
        </p:spPr>
        <p:txBody>
          <a:bodyPr wrap="none" rtlCol="0">
            <a:spAutoFit/>
          </a:bodyPr>
          <a:lstStyle/>
          <a:p>
            <a:r>
              <a:rPr lang="en-US" sz="1100" dirty="0">
                <a:solidFill>
                  <a:schemeClr val="bg1"/>
                </a:solidFill>
              </a:rPr>
              <a:t>Cluster “2”</a:t>
            </a:r>
          </a:p>
        </p:txBody>
      </p:sp>
      <p:cxnSp>
        <p:nvCxnSpPr>
          <p:cNvPr id="22" name="Straight Arrow Connector 21"/>
          <p:cNvCxnSpPr/>
          <p:nvPr/>
        </p:nvCxnSpPr>
        <p:spPr>
          <a:xfrm flipV="1">
            <a:off x="1891862" y="2364828"/>
            <a:ext cx="126124"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436885" y="2680140"/>
            <a:ext cx="809837" cy="261610"/>
          </a:xfrm>
          <a:prstGeom prst="rect">
            <a:avLst/>
          </a:prstGeom>
          <a:solidFill>
            <a:srgbClr val="FFC000"/>
          </a:solidFill>
        </p:spPr>
        <p:txBody>
          <a:bodyPr wrap="none" rtlCol="0">
            <a:spAutoFit/>
          </a:bodyPr>
          <a:lstStyle/>
          <a:p>
            <a:r>
              <a:rPr lang="en-US" sz="1100" dirty="0">
                <a:solidFill>
                  <a:schemeClr val="bg1"/>
                </a:solidFill>
              </a:rPr>
              <a:t>Cluster “3”</a:t>
            </a:r>
          </a:p>
        </p:txBody>
      </p:sp>
      <p:cxnSp>
        <p:nvCxnSpPr>
          <p:cNvPr id="19" name="Straight Arrow Connector 18">
            <a:extLst>
              <a:ext uri="{FF2B5EF4-FFF2-40B4-BE49-F238E27FC236}">
                <a16:creationId xmlns:a16="http://schemas.microsoft.com/office/drawing/2014/main" id="{61DA34AA-A1D7-804C-9E71-F727FBB6E0AA}"/>
              </a:ext>
            </a:extLst>
          </p:cNvPr>
          <p:cNvCxnSpPr>
            <a:cxnSpLocks/>
          </p:cNvCxnSpPr>
          <p:nvPr/>
        </p:nvCxnSpPr>
        <p:spPr>
          <a:xfrm>
            <a:off x="3496235" y="2985247"/>
            <a:ext cx="376518" cy="65890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A7BCAFD-1E39-BA41-907E-279CDD6F11F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F02D1C-6281-954F-A557-D53D93EA4B0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026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3C0867-65AB-4C21-BC3F-CA1D2EB94711}"/>
              </a:ext>
            </a:extLst>
          </p:cNvPr>
          <p:cNvSpPr>
            <a:spLocks noGrp="1"/>
          </p:cNvSpPr>
          <p:nvPr>
            <p:ph type="dt" sz="half" idx="10"/>
          </p:nvPr>
        </p:nvSpPr>
        <p:spPr/>
        <p:txBody>
          <a:bodyPr/>
          <a:lstStyle/>
          <a:p>
            <a:fld id="{6700A58B-DD98-43D0-B791-721480A02982}" type="datetime1">
              <a:rPr lang="en-US" smtClean="0"/>
              <a:pPr/>
              <a:t>5/21/24</a:t>
            </a:fld>
            <a:endParaRPr lang="en-US"/>
          </a:p>
        </p:txBody>
      </p:sp>
      <p:sp>
        <p:nvSpPr>
          <p:cNvPr id="3" name="Title 2">
            <a:extLst>
              <a:ext uri="{FF2B5EF4-FFF2-40B4-BE49-F238E27FC236}">
                <a16:creationId xmlns:a16="http://schemas.microsoft.com/office/drawing/2014/main" id="{0803362D-3381-4564-88FC-AE4323988CC8}"/>
              </a:ext>
            </a:extLst>
          </p:cNvPr>
          <p:cNvSpPr>
            <a:spLocks noGrp="1"/>
          </p:cNvSpPr>
          <p:nvPr>
            <p:ph type="title"/>
          </p:nvPr>
        </p:nvSpPr>
        <p:spPr/>
        <p:txBody>
          <a:bodyPr/>
          <a:lstStyle/>
          <a:p>
            <a:r>
              <a:rPr lang="en-US"/>
              <a:t>K Means</a:t>
            </a:r>
            <a:endParaRPr lang="en-US" dirty="0"/>
          </a:p>
        </p:txBody>
      </p:sp>
      <p:sp>
        <p:nvSpPr>
          <p:cNvPr id="4" name="Footer Placeholder 3">
            <a:extLst>
              <a:ext uri="{FF2B5EF4-FFF2-40B4-BE49-F238E27FC236}">
                <a16:creationId xmlns:a16="http://schemas.microsoft.com/office/drawing/2014/main" id="{A623A14B-73AB-442E-AE75-3E5FFE0C99FE}"/>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621A574-0926-4BA6-87B8-D57DD5571C37}"/>
              </a:ext>
            </a:extLst>
          </p:cNvPr>
          <p:cNvSpPr>
            <a:spLocks noGrp="1"/>
          </p:cNvSpPr>
          <p:nvPr>
            <p:ph type="sldNum" sz="quarter" idx="4"/>
          </p:nvPr>
        </p:nvSpPr>
        <p:spPr/>
        <p:txBody>
          <a:bodyPr/>
          <a:lstStyle/>
          <a:p>
            <a:fld id="{37290FF7-652B-4475-AEAB-8B1A5D23AE09}" type="slidenum">
              <a:rPr lang="en-US" smtClean="0"/>
              <a:pPr/>
              <a:t>28</a:t>
            </a:fld>
            <a:endParaRPr lang="en-US" dirty="0"/>
          </a:p>
        </p:txBody>
      </p:sp>
      <p:graphicFrame>
        <p:nvGraphicFramePr>
          <p:cNvPr id="7" name="Chart 6"/>
          <p:cNvGraphicFramePr>
            <a:graphicFrameLocks/>
          </p:cNvGraphicFramePr>
          <p:nvPr/>
        </p:nvGraphicFramePr>
        <p:xfrm>
          <a:off x="1213945" y="1513490"/>
          <a:ext cx="6716111" cy="4288220"/>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p:cNvSpPr/>
          <p:nvPr/>
        </p:nvSpPr>
        <p:spPr>
          <a:xfrm>
            <a:off x="320040" y="1103582"/>
            <a:ext cx="8503920" cy="29954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US State Fuel Cost (x) vs Sales (y)</a:t>
            </a:r>
          </a:p>
        </p:txBody>
      </p:sp>
      <p:sp>
        <p:nvSpPr>
          <p:cNvPr id="6" name="5-Point Star 5"/>
          <p:cNvSpPr/>
          <p:nvPr/>
        </p:nvSpPr>
        <p:spPr>
          <a:xfrm>
            <a:off x="6684579" y="3547242"/>
            <a:ext cx="630621" cy="630621"/>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5-Point Star 10"/>
          <p:cNvSpPr/>
          <p:nvPr/>
        </p:nvSpPr>
        <p:spPr>
          <a:xfrm>
            <a:off x="2753711" y="1728952"/>
            <a:ext cx="630621" cy="63062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5-Point Star 11"/>
          <p:cNvSpPr/>
          <p:nvPr/>
        </p:nvSpPr>
        <p:spPr>
          <a:xfrm>
            <a:off x="3741683" y="3552497"/>
            <a:ext cx="630621" cy="630621"/>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6" name="Rectangle 25"/>
          <p:cNvSpPr/>
          <p:nvPr/>
        </p:nvSpPr>
        <p:spPr>
          <a:xfrm>
            <a:off x="320040" y="5812217"/>
            <a:ext cx="8503920" cy="2995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Move the centroid to the average distance among all assigned points </a:t>
            </a:r>
          </a:p>
        </p:txBody>
      </p:sp>
      <p:sp>
        <p:nvSpPr>
          <p:cNvPr id="19" name="5-Point Star 18"/>
          <p:cNvSpPr/>
          <p:nvPr/>
        </p:nvSpPr>
        <p:spPr>
          <a:xfrm>
            <a:off x="7772400" y="1828800"/>
            <a:ext cx="630621" cy="630621"/>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3" name="Straight Arrow Connector 12"/>
          <p:cNvCxnSpPr/>
          <p:nvPr/>
        </p:nvCxnSpPr>
        <p:spPr>
          <a:xfrm flipH="1">
            <a:off x="7220607" y="2554014"/>
            <a:ext cx="756746" cy="1119352"/>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3" name="5-Point Star 22"/>
          <p:cNvSpPr/>
          <p:nvPr/>
        </p:nvSpPr>
        <p:spPr>
          <a:xfrm>
            <a:off x="1728952" y="1697421"/>
            <a:ext cx="630621" cy="63062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20" name="Straight Arrow Connector 19"/>
          <p:cNvCxnSpPr/>
          <p:nvPr/>
        </p:nvCxnSpPr>
        <p:spPr>
          <a:xfrm>
            <a:off x="2349062" y="2128345"/>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5-Point Star 26"/>
          <p:cNvSpPr/>
          <p:nvPr/>
        </p:nvSpPr>
        <p:spPr>
          <a:xfrm>
            <a:off x="4324389" y="3350172"/>
            <a:ext cx="630621" cy="630621"/>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25" name="Straight Arrow Connector 24"/>
          <p:cNvCxnSpPr>
            <a:cxnSpLocks/>
          </p:cNvCxnSpPr>
          <p:nvPr/>
        </p:nvCxnSpPr>
        <p:spPr>
          <a:xfrm flipV="1">
            <a:off x="4208929" y="3818965"/>
            <a:ext cx="255495" cy="19985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3168869" y="2711670"/>
            <a:ext cx="394138" cy="3783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B01C302-0AAA-474B-949E-B87CAA0419F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2582A53-BD7D-1046-A134-A6D0645072C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712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3C0867-65AB-4C21-BC3F-CA1D2EB94711}"/>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0803362D-3381-4564-88FC-AE4323988CC8}"/>
              </a:ext>
            </a:extLst>
          </p:cNvPr>
          <p:cNvSpPr>
            <a:spLocks noGrp="1"/>
          </p:cNvSpPr>
          <p:nvPr>
            <p:ph type="title"/>
          </p:nvPr>
        </p:nvSpPr>
        <p:spPr>
          <a:xfrm>
            <a:off x="299545" y="254766"/>
            <a:ext cx="8215805" cy="591477"/>
          </a:xfrm>
        </p:spPr>
        <p:txBody>
          <a:bodyPr/>
          <a:lstStyle/>
          <a:p>
            <a:r>
              <a:rPr lang="en-US" sz="2800" dirty="0"/>
              <a:t>K Means</a:t>
            </a:r>
          </a:p>
        </p:txBody>
      </p:sp>
      <p:sp>
        <p:nvSpPr>
          <p:cNvPr id="4" name="Footer Placeholder 3">
            <a:extLst>
              <a:ext uri="{FF2B5EF4-FFF2-40B4-BE49-F238E27FC236}">
                <a16:creationId xmlns:a16="http://schemas.microsoft.com/office/drawing/2014/main" id="{A623A14B-73AB-442E-AE75-3E5FFE0C99FE}"/>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621A574-0926-4BA6-87B8-D57DD5571C37}"/>
              </a:ext>
            </a:extLst>
          </p:cNvPr>
          <p:cNvSpPr>
            <a:spLocks noGrp="1"/>
          </p:cNvSpPr>
          <p:nvPr>
            <p:ph type="sldNum" sz="quarter" idx="4"/>
          </p:nvPr>
        </p:nvSpPr>
        <p:spPr/>
        <p:txBody>
          <a:bodyPr/>
          <a:lstStyle/>
          <a:p>
            <a:fld id="{37290FF7-652B-4475-AEAB-8B1A5D23AE09}" type="slidenum">
              <a:rPr lang="en-US" smtClean="0"/>
              <a:pPr/>
              <a:t>29</a:t>
            </a:fld>
            <a:endParaRPr lang="en-US" dirty="0"/>
          </a:p>
        </p:txBody>
      </p:sp>
      <p:graphicFrame>
        <p:nvGraphicFramePr>
          <p:cNvPr id="7" name="Chart 6"/>
          <p:cNvGraphicFramePr>
            <a:graphicFrameLocks/>
          </p:cNvGraphicFramePr>
          <p:nvPr/>
        </p:nvGraphicFramePr>
        <p:xfrm>
          <a:off x="1213945" y="1513490"/>
          <a:ext cx="6716111" cy="4288220"/>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p:cNvSpPr/>
          <p:nvPr/>
        </p:nvSpPr>
        <p:spPr>
          <a:xfrm>
            <a:off x="320040" y="1103582"/>
            <a:ext cx="8503920" cy="29954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US State Fuel Cost (x) vs Sales (y)</a:t>
            </a:r>
          </a:p>
        </p:txBody>
      </p:sp>
      <p:sp>
        <p:nvSpPr>
          <p:cNvPr id="6" name="5-Point Star 5"/>
          <p:cNvSpPr/>
          <p:nvPr/>
        </p:nvSpPr>
        <p:spPr>
          <a:xfrm>
            <a:off x="6684579" y="3547242"/>
            <a:ext cx="630621" cy="630621"/>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5-Point Star 10"/>
          <p:cNvSpPr/>
          <p:nvPr/>
        </p:nvSpPr>
        <p:spPr>
          <a:xfrm>
            <a:off x="2753711" y="1728952"/>
            <a:ext cx="630621" cy="63062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6" name="Rectangle 25"/>
          <p:cNvSpPr/>
          <p:nvPr/>
        </p:nvSpPr>
        <p:spPr>
          <a:xfrm>
            <a:off x="320040" y="5812217"/>
            <a:ext cx="8503920" cy="2995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Pt reassignment affects the </a:t>
            </a:r>
            <a:r>
              <a:rPr lang="en-US" dirty="0" err="1"/>
              <a:t>avg</a:t>
            </a:r>
            <a:r>
              <a:rPr lang="en-US" dirty="0"/>
              <a:t> distances so the process repeats…</a:t>
            </a:r>
          </a:p>
        </p:txBody>
      </p:sp>
      <p:cxnSp>
        <p:nvCxnSpPr>
          <p:cNvPr id="10" name="Straight Arrow Connector 9"/>
          <p:cNvCxnSpPr/>
          <p:nvPr/>
        </p:nvCxnSpPr>
        <p:spPr>
          <a:xfrm flipV="1">
            <a:off x="1954924" y="2191407"/>
            <a:ext cx="788276" cy="693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711669" y="2222938"/>
            <a:ext cx="189186" cy="141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3405352" y="2096814"/>
            <a:ext cx="567558" cy="15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3090041" y="2286000"/>
            <a:ext cx="220717" cy="551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594539" y="2569779"/>
            <a:ext cx="3294992" cy="22071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Since “3” moved, this </a:t>
            </a:r>
            <a:r>
              <a:rPr lang="en-US" sz="1400" dirty="0" err="1"/>
              <a:t>pt</a:t>
            </a:r>
            <a:r>
              <a:rPr lang="en-US" sz="1400" dirty="0"/>
              <a:t> is assigned to “2” </a:t>
            </a:r>
          </a:p>
        </p:txBody>
      </p:sp>
      <p:sp>
        <p:nvSpPr>
          <p:cNvPr id="28" name="Oval 27"/>
          <p:cNvSpPr/>
          <p:nvPr/>
        </p:nvSpPr>
        <p:spPr>
          <a:xfrm>
            <a:off x="3168869" y="2711670"/>
            <a:ext cx="394138" cy="3783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a:extLst>
              <a:ext uri="{FF2B5EF4-FFF2-40B4-BE49-F238E27FC236}">
                <a16:creationId xmlns:a16="http://schemas.microsoft.com/office/drawing/2014/main" id="{6B8E4C93-71C3-0547-AB65-0ED3F5165AEA}"/>
              </a:ext>
            </a:extLst>
          </p:cNvPr>
          <p:cNvSpPr/>
          <p:nvPr/>
        </p:nvSpPr>
        <p:spPr>
          <a:xfrm>
            <a:off x="4324389" y="3350172"/>
            <a:ext cx="630621" cy="630621"/>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19" name="Straight Connector 18">
            <a:extLst>
              <a:ext uri="{FF2B5EF4-FFF2-40B4-BE49-F238E27FC236}">
                <a16:creationId xmlns:a16="http://schemas.microsoft.com/office/drawing/2014/main" id="{8CE1C56B-15E2-1149-B51B-12ACF0CA26D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F1798E8-0626-D64F-88A2-BC12773A187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351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60951"/>
            <a:ext cx="9144000" cy="591477"/>
          </a:xfrm>
        </p:spPr>
        <p:txBody>
          <a:bodyPr/>
          <a:lstStyle/>
          <a:p>
            <a:r>
              <a:rPr lang="en-US" sz="2800" dirty="0"/>
              <a:t>Plot the data in 2D space.  In reality, text has higher dimensions.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3</a:t>
            </a:fld>
            <a:endParaRPr lang="en-US" dirty="0"/>
          </a:p>
        </p:txBody>
      </p:sp>
      <p:graphicFrame>
        <p:nvGraphicFramePr>
          <p:cNvPr id="10" name="Chart 9">
            <a:extLst>
              <a:ext uri="{FF2B5EF4-FFF2-40B4-BE49-F238E27FC236}">
                <a16:creationId xmlns:a16="http://schemas.microsoft.com/office/drawing/2014/main" id="{B61FF596-9999-564D-94AC-030D518ED62D}"/>
              </a:ext>
            </a:extLst>
          </p:cNvPr>
          <p:cNvGraphicFramePr>
            <a:graphicFrameLocks/>
          </p:cNvGraphicFramePr>
          <p:nvPr>
            <p:extLst>
              <p:ext uri="{D42A27DB-BD31-4B8C-83A1-F6EECF244321}">
                <p14:modId xmlns:p14="http://schemas.microsoft.com/office/powerpoint/2010/main" val="2800566075"/>
              </p:ext>
            </p:extLst>
          </p:nvPr>
        </p:nvGraphicFramePr>
        <p:xfrm>
          <a:off x="942980" y="2602835"/>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Triangle 7">
            <a:extLst>
              <a:ext uri="{FF2B5EF4-FFF2-40B4-BE49-F238E27FC236}">
                <a16:creationId xmlns:a16="http://schemas.microsoft.com/office/drawing/2014/main" id="{E143ED17-AD8C-9847-8E95-86A32FABB900}"/>
              </a:ext>
            </a:extLst>
          </p:cNvPr>
          <p:cNvSpPr/>
          <p:nvPr/>
        </p:nvSpPr>
        <p:spPr>
          <a:xfrm>
            <a:off x="3102014" y="5011838"/>
            <a:ext cx="115747" cy="138896"/>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4283E8F8-010D-0047-8B7D-E0C279789BFA}"/>
              </a:ext>
            </a:extLst>
          </p:cNvPr>
          <p:cNvSpPr/>
          <p:nvPr/>
        </p:nvSpPr>
        <p:spPr>
          <a:xfrm rot="5400000">
            <a:off x="1101524" y="3763699"/>
            <a:ext cx="115747" cy="138896"/>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ABCBAE-E720-194B-B4E5-C81F4AF5A95C}"/>
              </a:ext>
            </a:extLst>
          </p:cNvPr>
          <p:cNvSpPr txBox="1"/>
          <p:nvPr/>
        </p:nvSpPr>
        <p:spPr>
          <a:xfrm>
            <a:off x="2824223" y="5382227"/>
            <a:ext cx="663964" cy="369332"/>
          </a:xfrm>
          <a:prstGeom prst="rect">
            <a:avLst/>
          </a:prstGeom>
          <a:noFill/>
        </p:spPr>
        <p:txBody>
          <a:bodyPr wrap="none" rtlCol="0">
            <a:spAutoFit/>
          </a:bodyPr>
          <a:lstStyle/>
          <a:p>
            <a:r>
              <a:rPr lang="en-US" dirty="0"/>
              <a:t>Doc1</a:t>
            </a:r>
          </a:p>
        </p:txBody>
      </p:sp>
      <p:sp>
        <p:nvSpPr>
          <p:cNvPr id="14" name="TextBox 13">
            <a:extLst>
              <a:ext uri="{FF2B5EF4-FFF2-40B4-BE49-F238E27FC236}">
                <a16:creationId xmlns:a16="http://schemas.microsoft.com/office/drawing/2014/main" id="{57AF6401-8FB2-E649-9EEF-DC6B7A94232C}"/>
              </a:ext>
            </a:extLst>
          </p:cNvPr>
          <p:cNvSpPr txBox="1"/>
          <p:nvPr/>
        </p:nvSpPr>
        <p:spPr>
          <a:xfrm>
            <a:off x="210274" y="3636379"/>
            <a:ext cx="663964" cy="369332"/>
          </a:xfrm>
          <a:prstGeom prst="rect">
            <a:avLst/>
          </a:prstGeom>
          <a:noFill/>
        </p:spPr>
        <p:txBody>
          <a:bodyPr wrap="none" rtlCol="0">
            <a:spAutoFit/>
          </a:bodyPr>
          <a:lstStyle/>
          <a:p>
            <a:r>
              <a:rPr lang="en-US" dirty="0"/>
              <a:t>Doc2</a:t>
            </a:r>
          </a:p>
        </p:txBody>
      </p:sp>
      <p:cxnSp>
        <p:nvCxnSpPr>
          <p:cNvPr id="15" name="Straight Connector 14">
            <a:extLst>
              <a:ext uri="{FF2B5EF4-FFF2-40B4-BE49-F238E27FC236}">
                <a16:creationId xmlns:a16="http://schemas.microsoft.com/office/drawing/2014/main" id="{233FF74A-E85C-804B-BD6F-A6BE491A7A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2448FFD-3C1F-AB4F-851B-3A9138EA58D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25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3C0867-65AB-4C21-BC3F-CA1D2EB94711}"/>
              </a:ext>
            </a:extLst>
          </p:cNvPr>
          <p:cNvSpPr>
            <a:spLocks noGrp="1"/>
          </p:cNvSpPr>
          <p:nvPr>
            <p:ph type="dt" sz="half" idx="10"/>
          </p:nvPr>
        </p:nvSpPr>
        <p:spPr/>
        <p:txBody>
          <a:bodyPr/>
          <a:lstStyle/>
          <a:p>
            <a:fld id="{6700A58B-DD98-43D0-B791-721480A02982}" type="datetime1">
              <a:rPr lang="en-US" smtClean="0"/>
              <a:pPr/>
              <a:t>5/21/24</a:t>
            </a:fld>
            <a:endParaRPr lang="en-US"/>
          </a:p>
        </p:txBody>
      </p:sp>
      <p:sp>
        <p:nvSpPr>
          <p:cNvPr id="3" name="Title 2">
            <a:extLst>
              <a:ext uri="{FF2B5EF4-FFF2-40B4-BE49-F238E27FC236}">
                <a16:creationId xmlns:a16="http://schemas.microsoft.com/office/drawing/2014/main" id="{0803362D-3381-4564-88FC-AE4323988CC8}"/>
              </a:ext>
            </a:extLst>
          </p:cNvPr>
          <p:cNvSpPr>
            <a:spLocks noGrp="1"/>
          </p:cNvSpPr>
          <p:nvPr>
            <p:ph type="title"/>
          </p:nvPr>
        </p:nvSpPr>
        <p:spPr/>
        <p:txBody>
          <a:bodyPr/>
          <a:lstStyle/>
          <a:p>
            <a:r>
              <a:rPr lang="en-US"/>
              <a:t>K Means</a:t>
            </a:r>
            <a:endParaRPr lang="en-US" dirty="0"/>
          </a:p>
        </p:txBody>
      </p:sp>
      <p:sp>
        <p:nvSpPr>
          <p:cNvPr id="4" name="Footer Placeholder 3">
            <a:extLst>
              <a:ext uri="{FF2B5EF4-FFF2-40B4-BE49-F238E27FC236}">
                <a16:creationId xmlns:a16="http://schemas.microsoft.com/office/drawing/2014/main" id="{A623A14B-73AB-442E-AE75-3E5FFE0C99FE}"/>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621A574-0926-4BA6-87B8-D57DD5571C37}"/>
              </a:ext>
            </a:extLst>
          </p:cNvPr>
          <p:cNvSpPr>
            <a:spLocks noGrp="1"/>
          </p:cNvSpPr>
          <p:nvPr>
            <p:ph type="sldNum" sz="quarter" idx="4"/>
          </p:nvPr>
        </p:nvSpPr>
        <p:spPr/>
        <p:txBody>
          <a:bodyPr/>
          <a:lstStyle/>
          <a:p>
            <a:fld id="{37290FF7-652B-4475-AEAB-8B1A5D23AE09}" type="slidenum">
              <a:rPr lang="en-US" smtClean="0"/>
              <a:pPr/>
              <a:t>30</a:t>
            </a:fld>
            <a:endParaRPr lang="en-US" dirty="0"/>
          </a:p>
        </p:txBody>
      </p:sp>
      <p:graphicFrame>
        <p:nvGraphicFramePr>
          <p:cNvPr id="7" name="Chart 6"/>
          <p:cNvGraphicFramePr>
            <a:graphicFrameLocks/>
          </p:cNvGraphicFramePr>
          <p:nvPr/>
        </p:nvGraphicFramePr>
        <p:xfrm>
          <a:off x="1213945" y="1513490"/>
          <a:ext cx="6716111" cy="4288220"/>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p:cNvSpPr/>
          <p:nvPr/>
        </p:nvSpPr>
        <p:spPr>
          <a:xfrm>
            <a:off x="320040" y="1103582"/>
            <a:ext cx="8503920" cy="29954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US State Fuel Cost (x) vs Sales (y)</a:t>
            </a:r>
          </a:p>
        </p:txBody>
      </p:sp>
      <p:sp>
        <p:nvSpPr>
          <p:cNvPr id="6" name="5-Point Star 5"/>
          <p:cNvSpPr/>
          <p:nvPr/>
        </p:nvSpPr>
        <p:spPr>
          <a:xfrm>
            <a:off x="6684579" y="3547242"/>
            <a:ext cx="630621" cy="630621"/>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5-Point Star 10"/>
          <p:cNvSpPr/>
          <p:nvPr/>
        </p:nvSpPr>
        <p:spPr>
          <a:xfrm>
            <a:off x="2753711" y="1728952"/>
            <a:ext cx="630621" cy="63062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5-Point Star 11"/>
          <p:cNvSpPr/>
          <p:nvPr/>
        </p:nvSpPr>
        <p:spPr>
          <a:xfrm>
            <a:off x="3741683" y="3552497"/>
            <a:ext cx="630621" cy="630621"/>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6" name="Rectangle 25"/>
          <p:cNvSpPr/>
          <p:nvPr/>
        </p:nvSpPr>
        <p:spPr>
          <a:xfrm>
            <a:off x="320040" y="5812217"/>
            <a:ext cx="6672431" cy="57281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The new </a:t>
            </a:r>
            <a:r>
              <a:rPr lang="en-US" sz="1600" dirty="0" err="1"/>
              <a:t>pt</a:t>
            </a:r>
            <a:r>
              <a:rPr lang="en-US" sz="1600" dirty="0"/>
              <a:t> assignments again moves the centroid.  The process repeats until no reassignments occur after moving the centroids (convergence).</a:t>
            </a:r>
          </a:p>
        </p:txBody>
      </p:sp>
      <p:sp>
        <p:nvSpPr>
          <p:cNvPr id="19" name="5-Point Star 18"/>
          <p:cNvSpPr/>
          <p:nvPr/>
        </p:nvSpPr>
        <p:spPr>
          <a:xfrm>
            <a:off x="7772400" y="1828800"/>
            <a:ext cx="630621" cy="630621"/>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3" name="Straight Arrow Connector 12"/>
          <p:cNvCxnSpPr/>
          <p:nvPr/>
        </p:nvCxnSpPr>
        <p:spPr>
          <a:xfrm flipH="1">
            <a:off x="7220607" y="2554014"/>
            <a:ext cx="756746" cy="1119352"/>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3" name="5-Point Star 22"/>
          <p:cNvSpPr/>
          <p:nvPr/>
        </p:nvSpPr>
        <p:spPr>
          <a:xfrm>
            <a:off x="1728952" y="1697421"/>
            <a:ext cx="630621" cy="63062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20" name="Straight Arrow Connector 19"/>
          <p:cNvCxnSpPr/>
          <p:nvPr/>
        </p:nvCxnSpPr>
        <p:spPr>
          <a:xfrm>
            <a:off x="2349062" y="2128345"/>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3168869" y="2711670"/>
            <a:ext cx="394138" cy="3783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Point Star 20"/>
          <p:cNvSpPr/>
          <p:nvPr/>
        </p:nvSpPr>
        <p:spPr>
          <a:xfrm>
            <a:off x="2779987" y="2480441"/>
            <a:ext cx="467711" cy="46771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22" name="Straight Arrow Connector 21"/>
          <p:cNvCxnSpPr/>
          <p:nvPr/>
        </p:nvCxnSpPr>
        <p:spPr>
          <a:xfrm>
            <a:off x="3058510" y="2301766"/>
            <a:ext cx="47297" cy="236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5-Point Star 23"/>
          <p:cNvSpPr/>
          <p:nvPr/>
        </p:nvSpPr>
        <p:spPr>
          <a:xfrm>
            <a:off x="5812221" y="4251435"/>
            <a:ext cx="630621" cy="630621"/>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28" name="Straight Arrow Connector 27"/>
          <p:cNvCxnSpPr/>
          <p:nvPr/>
        </p:nvCxnSpPr>
        <p:spPr>
          <a:xfrm flipH="1">
            <a:off x="6337739" y="4004441"/>
            <a:ext cx="409902" cy="409904"/>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9" name="5-Point Star 28">
            <a:extLst>
              <a:ext uri="{FF2B5EF4-FFF2-40B4-BE49-F238E27FC236}">
                <a16:creationId xmlns:a16="http://schemas.microsoft.com/office/drawing/2014/main" id="{9F37BD09-EDAD-0D46-8C25-6B29C6600404}"/>
              </a:ext>
            </a:extLst>
          </p:cNvPr>
          <p:cNvSpPr/>
          <p:nvPr/>
        </p:nvSpPr>
        <p:spPr>
          <a:xfrm>
            <a:off x="4324389" y="3350172"/>
            <a:ext cx="630621" cy="630621"/>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0" name="Straight Arrow Connector 29">
            <a:extLst>
              <a:ext uri="{FF2B5EF4-FFF2-40B4-BE49-F238E27FC236}">
                <a16:creationId xmlns:a16="http://schemas.microsoft.com/office/drawing/2014/main" id="{897E934A-D7FA-7544-8996-762AD0212066}"/>
              </a:ext>
            </a:extLst>
          </p:cNvPr>
          <p:cNvCxnSpPr>
            <a:cxnSpLocks/>
          </p:cNvCxnSpPr>
          <p:nvPr/>
        </p:nvCxnSpPr>
        <p:spPr>
          <a:xfrm flipV="1">
            <a:off x="4208929" y="3818965"/>
            <a:ext cx="255495" cy="19985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80F6A6B-6C0E-D64D-A3CA-22C06C77746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56BC4B-1C83-2643-B823-82FD3EBC5E1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507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3C0867-65AB-4C21-BC3F-CA1D2EB94711}"/>
              </a:ext>
            </a:extLst>
          </p:cNvPr>
          <p:cNvSpPr>
            <a:spLocks noGrp="1"/>
          </p:cNvSpPr>
          <p:nvPr>
            <p:ph type="dt" sz="half" idx="10"/>
          </p:nvPr>
        </p:nvSpPr>
        <p:spPr/>
        <p:txBody>
          <a:bodyPr/>
          <a:lstStyle/>
          <a:p>
            <a:fld id="{6700A58B-DD98-43D0-B791-721480A02982}" type="datetime1">
              <a:rPr lang="en-US" smtClean="0"/>
              <a:pPr/>
              <a:t>5/21/24</a:t>
            </a:fld>
            <a:endParaRPr lang="en-US"/>
          </a:p>
        </p:txBody>
      </p:sp>
      <p:sp>
        <p:nvSpPr>
          <p:cNvPr id="3" name="Title 2">
            <a:extLst>
              <a:ext uri="{FF2B5EF4-FFF2-40B4-BE49-F238E27FC236}">
                <a16:creationId xmlns:a16="http://schemas.microsoft.com/office/drawing/2014/main" id="{0803362D-3381-4564-88FC-AE4323988CC8}"/>
              </a:ext>
            </a:extLst>
          </p:cNvPr>
          <p:cNvSpPr>
            <a:spLocks noGrp="1"/>
          </p:cNvSpPr>
          <p:nvPr>
            <p:ph type="title"/>
          </p:nvPr>
        </p:nvSpPr>
        <p:spPr/>
        <p:txBody>
          <a:bodyPr/>
          <a:lstStyle/>
          <a:p>
            <a:r>
              <a:rPr lang="en-US"/>
              <a:t>K Means</a:t>
            </a:r>
            <a:endParaRPr lang="en-US" dirty="0"/>
          </a:p>
        </p:txBody>
      </p:sp>
      <p:sp>
        <p:nvSpPr>
          <p:cNvPr id="4" name="Footer Placeholder 3">
            <a:extLst>
              <a:ext uri="{FF2B5EF4-FFF2-40B4-BE49-F238E27FC236}">
                <a16:creationId xmlns:a16="http://schemas.microsoft.com/office/drawing/2014/main" id="{A623A14B-73AB-442E-AE75-3E5FFE0C99FE}"/>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621A574-0926-4BA6-87B8-D57DD5571C37}"/>
              </a:ext>
            </a:extLst>
          </p:cNvPr>
          <p:cNvSpPr>
            <a:spLocks noGrp="1"/>
          </p:cNvSpPr>
          <p:nvPr>
            <p:ph type="sldNum" sz="quarter" idx="4"/>
          </p:nvPr>
        </p:nvSpPr>
        <p:spPr/>
        <p:txBody>
          <a:bodyPr/>
          <a:lstStyle/>
          <a:p>
            <a:fld id="{37290FF7-652B-4475-AEAB-8B1A5D23AE09}" type="slidenum">
              <a:rPr lang="en-US" smtClean="0"/>
              <a:pPr/>
              <a:t>31</a:t>
            </a:fld>
            <a:endParaRPr lang="en-US" dirty="0"/>
          </a:p>
        </p:txBody>
      </p:sp>
      <p:graphicFrame>
        <p:nvGraphicFramePr>
          <p:cNvPr id="7" name="Chart 6"/>
          <p:cNvGraphicFramePr>
            <a:graphicFrameLocks/>
          </p:cNvGraphicFramePr>
          <p:nvPr/>
        </p:nvGraphicFramePr>
        <p:xfrm>
          <a:off x="1213945" y="1513490"/>
          <a:ext cx="6716111" cy="4288220"/>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p:cNvSpPr/>
          <p:nvPr/>
        </p:nvSpPr>
        <p:spPr>
          <a:xfrm>
            <a:off x="320040" y="1103582"/>
            <a:ext cx="8503920" cy="29954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US State Fuel Cost (x) vs Sales (y)</a:t>
            </a:r>
          </a:p>
        </p:txBody>
      </p:sp>
      <p:sp>
        <p:nvSpPr>
          <p:cNvPr id="26" name="Rectangle 25"/>
          <p:cNvSpPr/>
          <p:nvPr/>
        </p:nvSpPr>
        <p:spPr>
          <a:xfrm>
            <a:off x="320040" y="5812217"/>
            <a:ext cx="6685878" cy="57281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The new </a:t>
            </a:r>
            <a:r>
              <a:rPr lang="en-US" sz="1600" dirty="0" err="1"/>
              <a:t>pt</a:t>
            </a:r>
            <a:r>
              <a:rPr lang="en-US" sz="1600" dirty="0"/>
              <a:t> assignments again moves the centroid.  The process repeats until no reassignments occur after moving the centroids (convergence).</a:t>
            </a:r>
          </a:p>
        </p:txBody>
      </p:sp>
      <p:sp>
        <p:nvSpPr>
          <p:cNvPr id="21" name="5-Point Star 20"/>
          <p:cNvSpPr/>
          <p:nvPr/>
        </p:nvSpPr>
        <p:spPr>
          <a:xfrm>
            <a:off x="2779987" y="2480441"/>
            <a:ext cx="467711" cy="46771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5-Point Star 23"/>
          <p:cNvSpPr/>
          <p:nvPr/>
        </p:nvSpPr>
        <p:spPr>
          <a:xfrm>
            <a:off x="5812221" y="4251435"/>
            <a:ext cx="630621" cy="630621"/>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1" name="5-Point Star 30">
            <a:extLst>
              <a:ext uri="{FF2B5EF4-FFF2-40B4-BE49-F238E27FC236}">
                <a16:creationId xmlns:a16="http://schemas.microsoft.com/office/drawing/2014/main" id="{DF44FC0D-55B5-AF41-B782-3820EF2CBC13}"/>
              </a:ext>
            </a:extLst>
          </p:cNvPr>
          <p:cNvSpPr/>
          <p:nvPr/>
        </p:nvSpPr>
        <p:spPr>
          <a:xfrm>
            <a:off x="4324389" y="3350172"/>
            <a:ext cx="630621" cy="630621"/>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2" name="Oval 31">
            <a:extLst>
              <a:ext uri="{FF2B5EF4-FFF2-40B4-BE49-F238E27FC236}">
                <a16:creationId xmlns:a16="http://schemas.microsoft.com/office/drawing/2014/main" id="{EEBDAFAD-9C7F-304A-B91C-AAD23F5190F1}"/>
              </a:ext>
            </a:extLst>
          </p:cNvPr>
          <p:cNvSpPr/>
          <p:nvPr/>
        </p:nvSpPr>
        <p:spPr>
          <a:xfrm rot="18304586">
            <a:off x="1318637" y="1914830"/>
            <a:ext cx="3388612" cy="20102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0AAAA4C-C52E-5345-9DFA-0EA1FE73A4DF}"/>
              </a:ext>
            </a:extLst>
          </p:cNvPr>
          <p:cNvSpPr/>
          <p:nvPr/>
        </p:nvSpPr>
        <p:spPr>
          <a:xfrm rot="19932460">
            <a:off x="3367722" y="3139044"/>
            <a:ext cx="2419574" cy="13259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61DB1BC-1DBA-4F43-A0CA-46446BCC127D}"/>
              </a:ext>
            </a:extLst>
          </p:cNvPr>
          <p:cNvSpPr/>
          <p:nvPr/>
        </p:nvSpPr>
        <p:spPr>
          <a:xfrm>
            <a:off x="5186855" y="3752192"/>
            <a:ext cx="2238704" cy="14819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B41C6359-BE0F-8246-B356-30688B8D09E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BD71247-2658-814D-8D62-94714B3FB2C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049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B02FB2-73D4-4729-A58C-B94EE1FC52A1}"/>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77E938A7-01E0-477E-9303-809145BC8EE8}"/>
              </a:ext>
            </a:extLst>
          </p:cNvPr>
          <p:cNvSpPr>
            <a:spLocks noGrp="1"/>
          </p:cNvSpPr>
          <p:nvPr>
            <p:ph type="title"/>
          </p:nvPr>
        </p:nvSpPr>
        <p:spPr/>
        <p:txBody>
          <a:bodyPr/>
          <a:lstStyle/>
          <a:p>
            <a:r>
              <a:rPr lang="en-US" dirty="0"/>
              <a:t>K-Means Unsupervised</a:t>
            </a:r>
          </a:p>
        </p:txBody>
      </p:sp>
      <p:sp>
        <p:nvSpPr>
          <p:cNvPr id="4" name="Footer Placeholder 3">
            <a:extLst>
              <a:ext uri="{FF2B5EF4-FFF2-40B4-BE49-F238E27FC236}">
                <a16:creationId xmlns:a16="http://schemas.microsoft.com/office/drawing/2014/main" id="{60BD5936-3DE0-4EBD-B007-692DDA8320B3}"/>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76D93A47-CBE7-4000-9944-AF364E2CC2A1}"/>
              </a:ext>
            </a:extLst>
          </p:cNvPr>
          <p:cNvSpPr>
            <a:spLocks noGrp="1"/>
          </p:cNvSpPr>
          <p:nvPr>
            <p:ph type="sldNum" sz="quarter" idx="4"/>
          </p:nvPr>
        </p:nvSpPr>
        <p:spPr/>
        <p:txBody>
          <a:bodyPr/>
          <a:lstStyle/>
          <a:p>
            <a:fld id="{37290FF7-652B-4475-AEAB-8B1A5D23AE09}" type="slidenum">
              <a:rPr lang="en-US" smtClean="0"/>
              <a:pPr/>
              <a:t>32</a:t>
            </a:fld>
            <a:endParaRPr lang="en-US" dirty="0"/>
          </a:p>
        </p:txBody>
      </p:sp>
      <p:sp>
        <p:nvSpPr>
          <p:cNvPr id="6" name="TextBox 5"/>
          <p:cNvSpPr txBox="1"/>
          <p:nvPr/>
        </p:nvSpPr>
        <p:spPr>
          <a:xfrm>
            <a:off x="394138" y="1056290"/>
            <a:ext cx="8135007" cy="3354765"/>
          </a:xfrm>
          <a:prstGeom prst="rect">
            <a:avLst/>
          </a:prstGeom>
          <a:noFill/>
        </p:spPr>
        <p:txBody>
          <a:bodyPr wrap="square" rtlCol="0">
            <a:spAutoFit/>
          </a:bodyPr>
          <a:lstStyle/>
          <a:p>
            <a:pPr marL="285750" indent="-285750">
              <a:buFont typeface="Arial" panose="020B0604020202020204" pitchFamily="34" charset="0"/>
              <a:buChar char="•"/>
            </a:pPr>
            <a:r>
              <a:rPr lang="en-US" dirty="0"/>
              <a:t>Previous slide clustering was done by “eye”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 clusters are defined by practitioner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Need a defined distance measure between record</a:t>
            </a:r>
          </a:p>
          <a:p>
            <a:pPr marL="742950" lvl="1" indent="-285750">
              <a:buFont typeface="Arial" panose="020B0604020202020204" pitchFamily="34" charset="0"/>
              <a:buChar char="•"/>
            </a:pPr>
            <a:r>
              <a:rPr lang="en-US" sz="1600" dirty="0"/>
              <a:t>Euclidean Distance (common but not great for text)</a:t>
            </a:r>
          </a:p>
          <a:p>
            <a:pPr marL="742950" lvl="1" indent="-285750">
              <a:buFont typeface="Arial" panose="020B0604020202020204" pitchFamily="34" charset="0"/>
              <a:buChar char="•"/>
            </a:pPr>
            <a:r>
              <a:rPr lang="en-US" sz="1600" dirty="0"/>
              <a:t>Scale each vector to so one unit of measure doesn’t dominate </a:t>
            </a:r>
            <a:r>
              <a:rPr lang="en-US" sz="1600" dirty="0" err="1"/>
              <a:t>ie</a:t>
            </a:r>
            <a:r>
              <a:rPr lang="en-US" sz="1600" dirty="0"/>
              <a:t> # of rooms in a house vs </a:t>
            </a:r>
            <a:r>
              <a:rPr lang="en-US" sz="1600" dirty="0" err="1"/>
              <a:t>sq</a:t>
            </a:r>
            <a:r>
              <a:rPr lang="en-US" sz="1600" dirty="0"/>
              <a:t>-Meter of house</a:t>
            </a:r>
            <a:endParaRPr lang="en-US" dirty="0"/>
          </a:p>
          <a:p>
            <a:pPr marL="285750" indent="-285750">
              <a:buFont typeface="Arial" panose="020B0604020202020204" pitchFamily="34" charset="0"/>
              <a:buChar char="•"/>
            </a:pPr>
            <a:endParaRPr lang="en-US" b="1" dirty="0">
              <a:solidFill>
                <a:schemeClr val="accent1">
                  <a:lumMod val="75000"/>
                </a:schemeClr>
              </a:solidFill>
            </a:endParaRPr>
          </a:p>
          <a:p>
            <a:pPr marL="285750" indent="-285750">
              <a:buFont typeface="Arial" panose="020B0604020202020204" pitchFamily="34" charset="0"/>
              <a:buChar char="•"/>
            </a:pPr>
            <a:r>
              <a:rPr lang="en-US" b="1" dirty="0">
                <a:solidFill>
                  <a:schemeClr val="accent1">
                    <a:lumMod val="75000"/>
                  </a:schemeClr>
                </a:solidFill>
              </a:rPr>
              <a:t>Because it is the mean average all data attributes must be numeric (non factor </a:t>
            </a:r>
            <a:r>
              <a:rPr lang="en-US" b="1" dirty="0" err="1">
                <a:solidFill>
                  <a:schemeClr val="accent1">
                    <a:lumMod val="75000"/>
                  </a:schemeClr>
                </a:solidFill>
              </a:rPr>
              <a:t>ie</a:t>
            </a:r>
            <a:r>
              <a:rPr lang="en-US" b="1" dirty="0">
                <a:solidFill>
                  <a:schemeClr val="accent1">
                    <a:lumMod val="75000"/>
                  </a:schemeClr>
                </a:solidFill>
              </a:rPr>
              <a:t> what is the average of “blue eyes” or “medium” or “first”.  Luckily w/text this is not an issue!</a:t>
            </a:r>
          </a:p>
        </p:txBody>
      </p:sp>
      <p:sp>
        <p:nvSpPr>
          <p:cNvPr id="7" name="Content Placeholder 3"/>
          <p:cNvSpPr txBox="1">
            <a:spLocks/>
          </p:cNvSpPr>
          <p:nvPr/>
        </p:nvSpPr>
        <p:spPr>
          <a:xfrm>
            <a:off x="609600" y="2819400"/>
            <a:ext cx="8074025" cy="1676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2" pitchFamily="18" charset="2"/>
              <a:buNone/>
            </a:pPr>
            <a:r>
              <a:rPr lang="en-US" altLang="en-US"/>
              <a:t> </a:t>
            </a:r>
          </a:p>
        </p:txBody>
      </p:sp>
      <p:cxnSp>
        <p:nvCxnSpPr>
          <p:cNvPr id="8" name="Straight Connector 7">
            <a:extLst>
              <a:ext uri="{FF2B5EF4-FFF2-40B4-BE49-F238E27FC236}">
                <a16:creationId xmlns:a16="http://schemas.microsoft.com/office/drawing/2014/main" id="{3DC39B75-1C30-274C-A5D8-DEF3CCD893E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C49C74F-DA1A-4C48-917C-BB9245780CC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3436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5/21/24</a:t>
            </a:fld>
            <a:endParaRPr lang="en-US"/>
          </a:p>
        </p:txBody>
      </p:sp>
      <p:sp>
        <p:nvSpPr>
          <p:cNvPr id="3" name="Title 2"/>
          <p:cNvSpPr>
            <a:spLocks noGrp="1"/>
          </p:cNvSpPr>
          <p:nvPr>
            <p:ph type="title"/>
          </p:nvPr>
        </p:nvSpPr>
        <p:spPr/>
        <p:txBody>
          <a:bodyPr/>
          <a:lstStyle/>
          <a:p>
            <a:r>
              <a:rPr lang="en-US" dirty="0"/>
              <a:t>K-Means Problems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33</a:t>
            </a:fld>
            <a:endParaRPr lang="en-US" dirty="0"/>
          </a:p>
        </p:txBody>
      </p:sp>
      <p:sp>
        <p:nvSpPr>
          <p:cNvPr id="6" name="TextBox 5"/>
          <p:cNvSpPr txBox="1"/>
          <p:nvPr/>
        </p:nvSpPr>
        <p:spPr>
          <a:xfrm>
            <a:off x="394138" y="1056290"/>
            <a:ext cx="8135007"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Computationally intensive (non-parametric)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Centroid will be greatly affected by an outlier</a:t>
            </a:r>
          </a:p>
        </p:txBody>
      </p:sp>
      <p:pic>
        <p:nvPicPr>
          <p:cNvPr id="12" name="Picture 11"/>
          <p:cNvPicPr/>
          <p:nvPr/>
        </p:nvPicPr>
        <p:blipFill rotWithShape="1">
          <a:blip r:embed="rId2">
            <a:extLst>
              <a:ext uri="{28A0092B-C50C-407E-A947-70E740481C1C}">
                <a14:useLocalDpi xmlns:a14="http://schemas.microsoft.com/office/drawing/2010/main" val="0"/>
              </a:ext>
            </a:extLst>
          </a:blip>
          <a:srcRect r="49736"/>
          <a:stretch/>
        </p:blipFill>
        <p:spPr bwMode="auto">
          <a:xfrm>
            <a:off x="2647151" y="2150603"/>
            <a:ext cx="3849699" cy="3668843"/>
          </a:xfrm>
          <a:prstGeom prst="rect">
            <a:avLst/>
          </a:prstGeom>
          <a:noFill/>
        </p:spPr>
      </p:pic>
      <p:sp>
        <p:nvSpPr>
          <p:cNvPr id="14" name="Rectangle 13"/>
          <p:cNvSpPr/>
          <p:nvPr/>
        </p:nvSpPr>
        <p:spPr>
          <a:xfrm>
            <a:off x="320040" y="5954111"/>
            <a:ext cx="6564854" cy="48702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In this example a centroid would be “pulled” away from the actual cluster D1,D4 &amp; D3</a:t>
            </a:r>
          </a:p>
        </p:txBody>
      </p:sp>
      <p:cxnSp>
        <p:nvCxnSpPr>
          <p:cNvPr id="9" name="Straight Connector 8">
            <a:extLst>
              <a:ext uri="{FF2B5EF4-FFF2-40B4-BE49-F238E27FC236}">
                <a16:creationId xmlns:a16="http://schemas.microsoft.com/office/drawing/2014/main" id="{E110AF0A-C421-F540-95C5-E41F7340D97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DB7FB5A-6E8C-834D-94A7-CC51E37EB3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953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83191B-4E53-4811-A794-E51255BCE8A0}"/>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F90B9183-00C9-4877-AB29-E262769190A0}"/>
              </a:ext>
            </a:extLst>
          </p:cNvPr>
          <p:cNvSpPr>
            <a:spLocks noGrp="1"/>
          </p:cNvSpPr>
          <p:nvPr>
            <p:ph type="title"/>
          </p:nvPr>
        </p:nvSpPr>
        <p:spPr/>
        <p:txBody>
          <a:bodyPr/>
          <a:lstStyle/>
          <a:p>
            <a:r>
              <a:rPr lang="en-US" dirty="0"/>
              <a:t>You can also try K- </a:t>
            </a:r>
            <a:r>
              <a:rPr lang="en-US" dirty="0" err="1"/>
              <a:t>Mediod</a:t>
            </a:r>
            <a:r>
              <a:rPr lang="en-US" dirty="0"/>
              <a:t> Clustering</a:t>
            </a:r>
          </a:p>
        </p:txBody>
      </p:sp>
      <p:sp>
        <p:nvSpPr>
          <p:cNvPr id="4" name="Footer Placeholder 3">
            <a:extLst>
              <a:ext uri="{FF2B5EF4-FFF2-40B4-BE49-F238E27FC236}">
                <a16:creationId xmlns:a16="http://schemas.microsoft.com/office/drawing/2014/main" id="{1837290B-A78F-4CE0-B1D1-626B8BF8BEBD}"/>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D2A7EA73-C18D-468E-8650-F40ADF2720B4}"/>
              </a:ext>
            </a:extLst>
          </p:cNvPr>
          <p:cNvSpPr>
            <a:spLocks noGrp="1"/>
          </p:cNvSpPr>
          <p:nvPr>
            <p:ph type="sldNum" sz="quarter" idx="4"/>
          </p:nvPr>
        </p:nvSpPr>
        <p:spPr/>
        <p:txBody>
          <a:bodyPr/>
          <a:lstStyle/>
          <a:p>
            <a:fld id="{37290FF7-652B-4475-AEAB-8B1A5D23AE09}" type="slidenum">
              <a:rPr lang="en-US" smtClean="0"/>
              <a:pPr/>
              <a:t>34</a:t>
            </a:fld>
            <a:endParaRPr lang="en-US" dirty="0"/>
          </a:p>
        </p:txBody>
      </p:sp>
      <p:sp>
        <p:nvSpPr>
          <p:cNvPr id="6" name="TextBox 5"/>
          <p:cNvSpPr txBox="1"/>
          <p:nvPr/>
        </p:nvSpPr>
        <p:spPr>
          <a:xfrm>
            <a:off x="394138" y="1056290"/>
            <a:ext cx="813500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Same steps as K-Means but instead of mean averages, uses the median distance to move centroids</a:t>
            </a:r>
          </a:p>
          <a:p>
            <a:pPr marL="285750" indent="-285750">
              <a:buFont typeface="Arial" panose="020B0604020202020204" pitchFamily="34" charset="0"/>
              <a:buChar char="•"/>
            </a:pPr>
            <a:r>
              <a:rPr lang="en-US" dirty="0"/>
              <a:t>Less impacted by outliers</a:t>
            </a:r>
          </a:p>
          <a:p>
            <a:pPr marL="742950" lvl="1" indent="-285750">
              <a:buFont typeface="Arial" panose="020B0604020202020204" pitchFamily="34" charset="0"/>
              <a:buChar char="•"/>
            </a:pPr>
            <a:r>
              <a:rPr lang="en-US" dirty="0"/>
              <a:t>Mean of 1,2,3,4,5,</a:t>
            </a:r>
            <a:r>
              <a:rPr lang="en-US" u="sng" dirty="0"/>
              <a:t>60</a:t>
            </a:r>
            <a:r>
              <a:rPr lang="en-US" dirty="0"/>
              <a:t> = 12.5</a:t>
            </a:r>
          </a:p>
          <a:p>
            <a:pPr marL="742950" lvl="1" indent="-285750">
              <a:buFont typeface="Arial" panose="020B0604020202020204" pitchFamily="34" charset="0"/>
              <a:buChar char="•"/>
            </a:pPr>
            <a:r>
              <a:rPr lang="en-US" dirty="0"/>
              <a:t>Median of 1,2,3,4,5,</a:t>
            </a:r>
            <a:r>
              <a:rPr lang="en-US" u="sng" dirty="0"/>
              <a:t>60</a:t>
            </a:r>
            <a:r>
              <a:rPr lang="en-US" dirty="0"/>
              <a:t> = 3.5 (closer to more points in vector space)</a:t>
            </a:r>
          </a:p>
        </p:txBody>
      </p:sp>
      <p:pic>
        <p:nvPicPr>
          <p:cNvPr id="14338" name="Picture 2" descr="Image result for median meme me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478" y="2617075"/>
            <a:ext cx="3541571" cy="354157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C406A874-FF10-F445-95CC-298B613FF2F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13E71A8-DD84-DE4E-B1C7-70752DD3F4F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056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044BC4-137A-48C9-AC90-557A74AB3C65}"/>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194FC0B8-AD59-42B6-87BD-C5F47E278813}"/>
              </a:ext>
            </a:extLst>
          </p:cNvPr>
          <p:cNvSpPr>
            <a:spLocks noGrp="1"/>
          </p:cNvSpPr>
          <p:nvPr>
            <p:ph type="title"/>
          </p:nvPr>
        </p:nvSpPr>
        <p:spPr/>
        <p:txBody>
          <a:bodyPr/>
          <a:lstStyle/>
          <a:p>
            <a:r>
              <a:rPr lang="en-US" dirty="0"/>
              <a:t>K Means Vs Spherical K-Means</a:t>
            </a:r>
          </a:p>
        </p:txBody>
      </p:sp>
      <p:sp>
        <p:nvSpPr>
          <p:cNvPr id="4" name="Footer Placeholder 3">
            <a:extLst>
              <a:ext uri="{FF2B5EF4-FFF2-40B4-BE49-F238E27FC236}">
                <a16:creationId xmlns:a16="http://schemas.microsoft.com/office/drawing/2014/main" id="{BB32AB7D-41C8-4C00-BF84-12E12E513EA0}"/>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B123BEAB-D46C-458F-B5E4-79AB83F49BB7}"/>
              </a:ext>
            </a:extLst>
          </p:cNvPr>
          <p:cNvSpPr>
            <a:spLocks noGrp="1"/>
          </p:cNvSpPr>
          <p:nvPr>
            <p:ph type="sldNum" sz="quarter" idx="4"/>
          </p:nvPr>
        </p:nvSpPr>
        <p:spPr/>
        <p:txBody>
          <a:bodyPr/>
          <a:lstStyle/>
          <a:p>
            <a:fld id="{37290FF7-652B-4475-AEAB-8B1A5D23AE09}" type="slidenum">
              <a:rPr lang="en-US" smtClean="0"/>
              <a:pPr/>
              <a:t>35</a:t>
            </a:fld>
            <a:endParaRPr lang="en-US" dirty="0"/>
          </a:p>
        </p:txBody>
      </p:sp>
      <p:pic>
        <p:nvPicPr>
          <p:cNvPr id="8" name="Picture 7"/>
          <p:cNvPicPr/>
          <p:nvPr/>
        </p:nvPicPr>
        <p:blipFill rotWithShape="1">
          <a:blip r:embed="rId2">
            <a:extLst>
              <a:ext uri="{28A0092B-C50C-407E-A947-70E740481C1C}">
                <a14:useLocalDpi xmlns:a14="http://schemas.microsoft.com/office/drawing/2010/main" val="0"/>
              </a:ext>
            </a:extLst>
          </a:blip>
          <a:srcRect r="49736"/>
          <a:stretch/>
        </p:blipFill>
        <p:spPr bwMode="auto">
          <a:xfrm>
            <a:off x="2678682" y="2528976"/>
            <a:ext cx="3849699" cy="3668843"/>
          </a:xfrm>
          <a:prstGeom prst="rect">
            <a:avLst/>
          </a:prstGeom>
          <a:noFill/>
        </p:spPr>
      </p:pic>
      <p:sp>
        <p:nvSpPr>
          <p:cNvPr id="9" name="TextBox 8"/>
          <p:cNvSpPr txBox="1"/>
          <p:nvPr/>
        </p:nvSpPr>
        <p:spPr>
          <a:xfrm>
            <a:off x="756744" y="1150884"/>
            <a:ext cx="7827399" cy="923330"/>
          </a:xfrm>
          <a:prstGeom prst="rect">
            <a:avLst/>
          </a:prstGeom>
          <a:noFill/>
        </p:spPr>
        <p:txBody>
          <a:bodyPr wrap="none" rtlCol="0">
            <a:spAutoFit/>
          </a:bodyPr>
          <a:lstStyle/>
          <a:p>
            <a:pPr marL="285750" indent="-285750">
              <a:buFont typeface="Arial" panose="020B0604020202020204" pitchFamily="34" charset="0"/>
              <a:buChar char="•"/>
            </a:pPr>
            <a:r>
              <a:rPr lang="en-US" dirty="0"/>
              <a:t>D1 a book for aspiring authors referring to “text” a lot</a:t>
            </a:r>
          </a:p>
          <a:p>
            <a:pPr marL="285750" indent="-285750">
              <a:buFont typeface="Arial" panose="020B0604020202020204" pitchFamily="34" charset="0"/>
              <a:buChar char="•"/>
            </a:pPr>
            <a:r>
              <a:rPr lang="en-US" dirty="0"/>
              <a:t>D2 &amp; D4 refer to “text” and “mining” in equal proportions like the course book</a:t>
            </a:r>
          </a:p>
          <a:p>
            <a:pPr marL="285750" indent="-285750">
              <a:buFont typeface="Arial" panose="020B0604020202020204" pitchFamily="34" charset="0"/>
              <a:buChar char="•"/>
            </a:pPr>
            <a:r>
              <a:rPr lang="en-US" dirty="0"/>
              <a:t>D3 refers to “mining” </a:t>
            </a:r>
            <a:r>
              <a:rPr lang="en-US" dirty="0" err="1"/>
              <a:t>ie</a:t>
            </a:r>
            <a:r>
              <a:rPr lang="en-US" dirty="0"/>
              <a:t> minerals</a:t>
            </a:r>
          </a:p>
        </p:txBody>
      </p:sp>
      <p:sp>
        <p:nvSpPr>
          <p:cNvPr id="10" name="Oval 9"/>
          <p:cNvSpPr/>
          <p:nvPr/>
        </p:nvSpPr>
        <p:spPr>
          <a:xfrm rot="19149861">
            <a:off x="3556416" y="3613842"/>
            <a:ext cx="940298" cy="21303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0040" y="5954111"/>
            <a:ext cx="8503920" cy="32056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D1, D4, D3 probably appear as 1 cluster w/D2 standing alone</a:t>
            </a:r>
          </a:p>
        </p:txBody>
      </p:sp>
      <p:sp>
        <p:nvSpPr>
          <p:cNvPr id="12" name="Oval 11"/>
          <p:cNvSpPr/>
          <p:nvPr/>
        </p:nvSpPr>
        <p:spPr>
          <a:xfrm rot="19149861">
            <a:off x="5264712" y="3016144"/>
            <a:ext cx="940298" cy="9098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02F8F64-914C-BC41-9E3D-13EA1D8FCC0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CFEB0E-C58C-544C-B67F-949EEBF710C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694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5/21/24</a:t>
            </a:fld>
            <a:endParaRPr lang="en-US"/>
          </a:p>
        </p:txBody>
      </p:sp>
      <p:sp>
        <p:nvSpPr>
          <p:cNvPr id="3" name="Title 2"/>
          <p:cNvSpPr>
            <a:spLocks noGrp="1"/>
          </p:cNvSpPr>
          <p:nvPr>
            <p:ph type="title"/>
          </p:nvPr>
        </p:nvSpPr>
        <p:spPr/>
        <p:txBody>
          <a:bodyPr/>
          <a:lstStyle/>
          <a:p>
            <a:r>
              <a:rPr lang="en-US" dirty="0"/>
              <a:t>Another way to measure distance</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36</a:t>
            </a:fld>
            <a:endParaRPr lang="en-US" dirty="0"/>
          </a:p>
        </p:txBody>
      </p:sp>
      <p:sp>
        <p:nvSpPr>
          <p:cNvPr id="6" name="TextBox 5"/>
          <p:cNvSpPr txBox="1"/>
          <p:nvPr/>
        </p:nvSpPr>
        <p:spPr>
          <a:xfrm>
            <a:off x="299545" y="1166648"/>
            <a:ext cx="4144468" cy="646331"/>
          </a:xfrm>
          <a:prstGeom prst="rect">
            <a:avLst/>
          </a:prstGeom>
          <a:noFill/>
        </p:spPr>
        <p:txBody>
          <a:bodyPr wrap="none" rtlCol="0">
            <a:spAutoFit/>
          </a:bodyPr>
          <a:lstStyle/>
          <a:p>
            <a:r>
              <a:rPr lang="en-US" b="1" dirty="0"/>
              <a:t>Euclidean</a:t>
            </a:r>
            <a:r>
              <a:rPr lang="en-US" dirty="0"/>
              <a:t>: How dissimilar are documents?</a:t>
            </a:r>
          </a:p>
          <a:p>
            <a:r>
              <a:rPr lang="en-US" b="1" dirty="0"/>
              <a:t>Cosine</a:t>
            </a:r>
            <a:r>
              <a:rPr lang="en-US" dirty="0"/>
              <a:t>: How similar are documents?</a:t>
            </a:r>
          </a:p>
        </p:txBody>
      </p:sp>
      <p:sp>
        <p:nvSpPr>
          <p:cNvPr id="8" name="TextBox 7"/>
          <p:cNvSpPr txBox="1"/>
          <p:nvPr/>
        </p:nvSpPr>
        <p:spPr>
          <a:xfrm>
            <a:off x="315309" y="2762682"/>
            <a:ext cx="5905014" cy="369332"/>
          </a:xfrm>
          <a:prstGeom prst="rect">
            <a:avLst/>
          </a:prstGeom>
          <a:noFill/>
        </p:spPr>
        <p:txBody>
          <a:bodyPr wrap="none" rtlCol="0">
            <a:spAutoFit/>
          </a:bodyPr>
          <a:lstStyle/>
          <a:p>
            <a:r>
              <a:rPr lang="en-US" b="1" dirty="0">
                <a:solidFill>
                  <a:schemeClr val="accent6">
                    <a:lumMod val="75000"/>
                  </a:schemeClr>
                </a:solidFill>
              </a:rPr>
              <a:t>Starting with a numeric Vector Representation from tokens </a:t>
            </a:r>
          </a:p>
        </p:txBody>
      </p:sp>
      <p:sp>
        <p:nvSpPr>
          <p:cNvPr id="9" name="TextBox 8"/>
          <p:cNvSpPr txBox="1"/>
          <p:nvPr/>
        </p:nvSpPr>
        <p:spPr>
          <a:xfrm>
            <a:off x="331076" y="4403845"/>
            <a:ext cx="4233851" cy="369332"/>
          </a:xfrm>
          <a:prstGeom prst="rect">
            <a:avLst/>
          </a:prstGeom>
          <a:noFill/>
        </p:spPr>
        <p:txBody>
          <a:bodyPr wrap="none" rtlCol="0">
            <a:spAutoFit/>
          </a:bodyPr>
          <a:lstStyle/>
          <a:p>
            <a:r>
              <a:rPr lang="en-US" dirty="0">
                <a:solidFill>
                  <a:schemeClr val="accent6">
                    <a:lumMod val="75000"/>
                  </a:schemeClr>
                </a:solidFill>
              </a:rPr>
              <a:t>(1*0) + (0*1) + (3*2) + (6*6) + (7*1) + (0*0)</a:t>
            </a:r>
          </a:p>
        </p:txBody>
      </p:sp>
      <p:sp>
        <p:nvSpPr>
          <p:cNvPr id="10" name="TextBox 9"/>
          <p:cNvSpPr txBox="1"/>
          <p:nvPr/>
        </p:nvSpPr>
        <p:spPr>
          <a:xfrm>
            <a:off x="331076" y="4713900"/>
            <a:ext cx="2406428" cy="369332"/>
          </a:xfrm>
          <a:prstGeom prst="rect">
            <a:avLst/>
          </a:prstGeom>
          <a:noFill/>
        </p:spPr>
        <p:txBody>
          <a:bodyPr wrap="none" rtlCol="0">
            <a:spAutoFit/>
          </a:bodyPr>
          <a:lstStyle/>
          <a:p>
            <a:r>
              <a:rPr lang="en-US" dirty="0">
                <a:solidFill>
                  <a:schemeClr val="accent6">
                    <a:lumMod val="75000"/>
                  </a:schemeClr>
                </a:solidFill>
              </a:rPr>
              <a:t>0 + 0 + 6+ 36+ 7+ 0 = 49</a:t>
            </a:r>
          </a:p>
        </p:txBody>
      </p:sp>
      <p:sp>
        <p:nvSpPr>
          <p:cNvPr id="12" name="TextBox 11"/>
          <p:cNvSpPr txBox="1"/>
          <p:nvPr/>
        </p:nvSpPr>
        <p:spPr>
          <a:xfrm>
            <a:off x="331076" y="4093791"/>
            <a:ext cx="4469365" cy="369332"/>
          </a:xfrm>
          <a:prstGeom prst="rect">
            <a:avLst/>
          </a:prstGeom>
          <a:noFill/>
        </p:spPr>
        <p:txBody>
          <a:bodyPr wrap="none" rtlCol="0">
            <a:spAutoFit/>
          </a:bodyPr>
          <a:lstStyle/>
          <a:p>
            <a:r>
              <a:rPr lang="en-US" b="1" dirty="0">
                <a:solidFill>
                  <a:schemeClr val="accent6">
                    <a:lumMod val="75000"/>
                  </a:schemeClr>
                </a:solidFill>
              </a:rPr>
              <a:t>1. Calculate the “dot product” of the vectors:</a:t>
            </a:r>
          </a:p>
        </p:txBody>
      </p:sp>
      <p:pic>
        <p:nvPicPr>
          <p:cNvPr id="13" name="Picture 12"/>
          <p:cNvPicPr>
            <a:picLocks noChangeAspect="1"/>
          </p:cNvPicPr>
          <p:nvPr/>
        </p:nvPicPr>
        <p:blipFill>
          <a:blip r:embed="rId2"/>
          <a:stretch>
            <a:fillRect/>
          </a:stretch>
        </p:blipFill>
        <p:spPr>
          <a:xfrm>
            <a:off x="940629" y="1748118"/>
            <a:ext cx="1842913" cy="814138"/>
          </a:xfrm>
          <a:prstGeom prst="rect">
            <a:avLst/>
          </a:prstGeom>
        </p:spPr>
      </p:pic>
      <p:graphicFrame>
        <p:nvGraphicFramePr>
          <p:cNvPr id="11" name="Table 10">
            <a:extLst>
              <a:ext uri="{FF2B5EF4-FFF2-40B4-BE49-F238E27FC236}">
                <a16:creationId xmlns:a16="http://schemas.microsoft.com/office/drawing/2014/main" id="{BC9743A6-0C34-7143-BBC1-6395F18C3CB9}"/>
              </a:ext>
            </a:extLst>
          </p:cNvPr>
          <p:cNvGraphicFramePr>
            <a:graphicFrameLocks noGrp="1"/>
          </p:cNvGraphicFramePr>
          <p:nvPr/>
        </p:nvGraphicFramePr>
        <p:xfrm>
          <a:off x="6320117" y="2109694"/>
          <a:ext cx="2079813" cy="2595880"/>
        </p:xfrm>
        <a:graphic>
          <a:graphicData uri="http://schemas.openxmlformats.org/drawingml/2006/table">
            <a:tbl>
              <a:tblPr firstRow="1" bandRow="1">
                <a:tableStyleId>{5C22544A-7EE6-4342-B048-85BDC9FD1C3A}</a:tableStyleId>
              </a:tblPr>
              <a:tblGrid>
                <a:gridCol w="693271">
                  <a:extLst>
                    <a:ext uri="{9D8B030D-6E8A-4147-A177-3AD203B41FA5}">
                      <a16:colId xmlns:a16="http://schemas.microsoft.com/office/drawing/2014/main" val="3750441542"/>
                    </a:ext>
                  </a:extLst>
                </a:gridCol>
                <a:gridCol w="693271">
                  <a:extLst>
                    <a:ext uri="{9D8B030D-6E8A-4147-A177-3AD203B41FA5}">
                      <a16:colId xmlns:a16="http://schemas.microsoft.com/office/drawing/2014/main" val="2653343767"/>
                    </a:ext>
                  </a:extLst>
                </a:gridCol>
                <a:gridCol w="693271">
                  <a:extLst>
                    <a:ext uri="{9D8B030D-6E8A-4147-A177-3AD203B41FA5}">
                      <a16:colId xmlns:a16="http://schemas.microsoft.com/office/drawing/2014/main" val="383961436"/>
                    </a:ext>
                  </a:extLst>
                </a:gridCol>
              </a:tblGrid>
              <a:tr h="370840">
                <a:tc>
                  <a:txBody>
                    <a:bodyPr/>
                    <a:lstStyle/>
                    <a:p>
                      <a:endParaRPr lang="en-US" dirty="0"/>
                    </a:p>
                  </a:txBody>
                  <a:tcPr/>
                </a:tc>
                <a:tc>
                  <a:txBody>
                    <a:bodyPr/>
                    <a:lstStyle/>
                    <a:p>
                      <a:r>
                        <a:rPr lang="en-US" dirty="0"/>
                        <a:t>Doc1</a:t>
                      </a:r>
                    </a:p>
                  </a:txBody>
                  <a:tcPr/>
                </a:tc>
                <a:tc>
                  <a:txBody>
                    <a:bodyPr/>
                    <a:lstStyle/>
                    <a:p>
                      <a:r>
                        <a:rPr lang="en-US" dirty="0"/>
                        <a:t>Doc2</a:t>
                      </a:r>
                    </a:p>
                  </a:txBody>
                  <a:tcPr/>
                </a:tc>
                <a:extLst>
                  <a:ext uri="{0D108BD9-81ED-4DB2-BD59-A6C34878D82A}">
                    <a16:rowId xmlns:a16="http://schemas.microsoft.com/office/drawing/2014/main" val="3425983131"/>
                  </a:ext>
                </a:extLst>
              </a:tr>
              <a:tr h="370840">
                <a:tc>
                  <a:txBody>
                    <a:bodyPr/>
                    <a:lstStyle/>
                    <a:p>
                      <a:r>
                        <a:rPr lang="en-US" dirty="0"/>
                        <a:t>Term1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106637042"/>
                  </a:ext>
                </a:extLst>
              </a:tr>
              <a:tr h="370840">
                <a:tc>
                  <a:txBody>
                    <a:bodyPr/>
                    <a:lstStyle/>
                    <a:p>
                      <a:r>
                        <a:rPr lang="en-US" dirty="0"/>
                        <a:t>…</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35595406"/>
                  </a:ext>
                </a:extLst>
              </a:tr>
              <a:tr h="370840">
                <a:tc>
                  <a:txBody>
                    <a:bodyPr/>
                    <a:lstStyle/>
                    <a:p>
                      <a:r>
                        <a:rPr lang="en-US" dirty="0"/>
                        <a:t>…</a:t>
                      </a:r>
                    </a:p>
                  </a:txBody>
                  <a:tcPr/>
                </a:tc>
                <a:tc>
                  <a:txBody>
                    <a:bodyPr/>
                    <a:lstStyle/>
                    <a:p>
                      <a:r>
                        <a:rPr lang="en-US" dirty="0"/>
                        <a:t>3</a:t>
                      </a:r>
                    </a:p>
                  </a:txBody>
                  <a:tcPr/>
                </a:tc>
                <a:tc>
                  <a:txBody>
                    <a:bodyPr/>
                    <a:lstStyle/>
                    <a:p>
                      <a:r>
                        <a:rPr lang="en-US" dirty="0"/>
                        <a:t>2</a:t>
                      </a:r>
                    </a:p>
                  </a:txBody>
                  <a:tcPr/>
                </a:tc>
                <a:extLst>
                  <a:ext uri="{0D108BD9-81ED-4DB2-BD59-A6C34878D82A}">
                    <a16:rowId xmlns:a16="http://schemas.microsoft.com/office/drawing/2014/main" val="467987583"/>
                  </a:ext>
                </a:extLst>
              </a:tr>
              <a:tr h="370840">
                <a:tc>
                  <a:txBody>
                    <a:bodyPr/>
                    <a:lstStyle/>
                    <a:p>
                      <a:r>
                        <a:rPr lang="en-US" dirty="0"/>
                        <a:t>…</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342815840"/>
                  </a:ext>
                </a:extLst>
              </a:tr>
              <a:tr h="370840">
                <a:tc>
                  <a:txBody>
                    <a:bodyPr/>
                    <a:lstStyle/>
                    <a:p>
                      <a:r>
                        <a:rPr lang="en-US" dirty="0"/>
                        <a:t>…</a:t>
                      </a:r>
                    </a:p>
                  </a:txBody>
                  <a:tcPr/>
                </a:tc>
                <a:tc>
                  <a:txBody>
                    <a:bodyPr/>
                    <a:lstStyle/>
                    <a:p>
                      <a:r>
                        <a:rPr lang="en-US" dirty="0"/>
                        <a:t>7</a:t>
                      </a:r>
                    </a:p>
                  </a:txBody>
                  <a:tcPr/>
                </a:tc>
                <a:tc>
                  <a:txBody>
                    <a:bodyPr/>
                    <a:lstStyle/>
                    <a:p>
                      <a:r>
                        <a:rPr lang="en-US" dirty="0"/>
                        <a:t>1</a:t>
                      </a:r>
                    </a:p>
                  </a:txBody>
                  <a:tcPr/>
                </a:tc>
                <a:extLst>
                  <a:ext uri="{0D108BD9-81ED-4DB2-BD59-A6C34878D82A}">
                    <a16:rowId xmlns:a16="http://schemas.microsoft.com/office/drawing/2014/main" val="180484827"/>
                  </a:ext>
                </a:extLst>
              </a:tr>
              <a:tr h="370840">
                <a:tc>
                  <a:txBody>
                    <a:bodyPr/>
                    <a:lstStyle/>
                    <a:p>
                      <a:r>
                        <a:rPr lang="en-US" dirty="0"/>
                        <a:t>…</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876591940"/>
                  </a:ext>
                </a:extLst>
              </a:tr>
            </a:tbl>
          </a:graphicData>
        </a:graphic>
      </p:graphicFrame>
      <p:cxnSp>
        <p:nvCxnSpPr>
          <p:cNvPr id="14" name="Straight Connector 13">
            <a:extLst>
              <a:ext uri="{FF2B5EF4-FFF2-40B4-BE49-F238E27FC236}">
                <a16:creationId xmlns:a16="http://schemas.microsoft.com/office/drawing/2014/main" id="{A209C7B6-718E-5E4A-A542-9A37AAD21F6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9001EA2-ADC4-9E4A-BDDC-D06F32FE218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40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5/21/24</a:t>
            </a:fld>
            <a:endParaRPr lang="en-US"/>
          </a:p>
        </p:txBody>
      </p:sp>
      <p:sp>
        <p:nvSpPr>
          <p:cNvPr id="3" name="Title 2"/>
          <p:cNvSpPr>
            <a:spLocks noGrp="1"/>
          </p:cNvSpPr>
          <p:nvPr>
            <p:ph type="title"/>
          </p:nvPr>
        </p:nvSpPr>
        <p:spPr/>
        <p:txBody>
          <a:bodyPr/>
          <a:lstStyle/>
          <a:p>
            <a:r>
              <a:rPr lang="en-US" dirty="0"/>
              <a:t>Another way to measure distance</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37</a:t>
            </a:fld>
            <a:endParaRPr lang="en-US" dirty="0"/>
          </a:p>
        </p:txBody>
      </p:sp>
      <p:sp>
        <p:nvSpPr>
          <p:cNvPr id="6" name="TextBox 5"/>
          <p:cNvSpPr txBox="1"/>
          <p:nvPr/>
        </p:nvSpPr>
        <p:spPr>
          <a:xfrm>
            <a:off x="299545" y="1166648"/>
            <a:ext cx="4144468" cy="646331"/>
          </a:xfrm>
          <a:prstGeom prst="rect">
            <a:avLst/>
          </a:prstGeom>
          <a:noFill/>
        </p:spPr>
        <p:txBody>
          <a:bodyPr wrap="none" rtlCol="0">
            <a:spAutoFit/>
          </a:bodyPr>
          <a:lstStyle/>
          <a:p>
            <a:r>
              <a:rPr lang="en-US" b="1" dirty="0"/>
              <a:t>Euclidean</a:t>
            </a:r>
            <a:r>
              <a:rPr lang="en-US" dirty="0"/>
              <a:t>: How dissimilar are documents?</a:t>
            </a:r>
          </a:p>
          <a:p>
            <a:r>
              <a:rPr lang="en-US" b="1" dirty="0"/>
              <a:t>Cosine</a:t>
            </a:r>
            <a:r>
              <a:rPr lang="en-US" dirty="0"/>
              <a:t>: How similar are documents?</a:t>
            </a:r>
          </a:p>
        </p:txBody>
      </p:sp>
      <p:sp>
        <p:nvSpPr>
          <p:cNvPr id="7" name="TextBox 6"/>
          <p:cNvSpPr txBox="1"/>
          <p:nvPr/>
        </p:nvSpPr>
        <p:spPr>
          <a:xfrm>
            <a:off x="299545" y="3310765"/>
            <a:ext cx="1770036" cy="646331"/>
          </a:xfrm>
          <a:prstGeom prst="rect">
            <a:avLst/>
          </a:prstGeom>
          <a:noFill/>
        </p:spPr>
        <p:txBody>
          <a:bodyPr wrap="none" rtlCol="0">
            <a:spAutoFit/>
          </a:bodyPr>
          <a:lstStyle/>
          <a:p>
            <a:r>
              <a:rPr lang="en-US" u="sng" dirty="0">
                <a:solidFill>
                  <a:schemeClr val="accent6">
                    <a:lumMod val="75000"/>
                  </a:schemeClr>
                </a:solidFill>
              </a:rPr>
              <a:t>Doc1: </a:t>
            </a:r>
            <a:r>
              <a:rPr lang="en-US" dirty="0">
                <a:solidFill>
                  <a:schemeClr val="accent6">
                    <a:lumMod val="75000"/>
                  </a:schemeClr>
                </a:solidFill>
              </a:rPr>
              <a:t>1,0,3,6,7,0</a:t>
            </a:r>
          </a:p>
          <a:p>
            <a:r>
              <a:rPr lang="en-US" u="sng" dirty="0">
                <a:solidFill>
                  <a:schemeClr val="accent6">
                    <a:lumMod val="75000"/>
                  </a:schemeClr>
                </a:solidFill>
              </a:rPr>
              <a:t>Doc2: </a:t>
            </a:r>
            <a:r>
              <a:rPr lang="en-US" dirty="0">
                <a:solidFill>
                  <a:schemeClr val="accent6">
                    <a:lumMod val="75000"/>
                  </a:schemeClr>
                </a:solidFill>
              </a:rPr>
              <a:t>0,1,2,6,1,0</a:t>
            </a:r>
          </a:p>
        </p:txBody>
      </p:sp>
      <p:sp>
        <p:nvSpPr>
          <p:cNvPr id="9" name="TextBox 8"/>
          <p:cNvSpPr txBox="1"/>
          <p:nvPr/>
        </p:nvSpPr>
        <p:spPr>
          <a:xfrm>
            <a:off x="331076" y="4403845"/>
            <a:ext cx="4233851" cy="369332"/>
          </a:xfrm>
          <a:prstGeom prst="rect">
            <a:avLst/>
          </a:prstGeom>
          <a:noFill/>
        </p:spPr>
        <p:txBody>
          <a:bodyPr wrap="none" rtlCol="0">
            <a:spAutoFit/>
          </a:bodyPr>
          <a:lstStyle/>
          <a:p>
            <a:r>
              <a:rPr lang="en-US" dirty="0">
                <a:solidFill>
                  <a:schemeClr val="accent6">
                    <a:lumMod val="75000"/>
                  </a:schemeClr>
                </a:solidFill>
              </a:rPr>
              <a:t>(1*0) + (0*1) + (3*2) + (6*6) + (7*1) + (0*0)</a:t>
            </a:r>
          </a:p>
        </p:txBody>
      </p:sp>
      <p:sp>
        <p:nvSpPr>
          <p:cNvPr id="10" name="TextBox 9"/>
          <p:cNvSpPr txBox="1"/>
          <p:nvPr/>
        </p:nvSpPr>
        <p:spPr>
          <a:xfrm>
            <a:off x="331076" y="4713900"/>
            <a:ext cx="2406428" cy="369332"/>
          </a:xfrm>
          <a:prstGeom prst="rect">
            <a:avLst/>
          </a:prstGeom>
          <a:noFill/>
        </p:spPr>
        <p:txBody>
          <a:bodyPr wrap="none" rtlCol="0">
            <a:spAutoFit/>
          </a:bodyPr>
          <a:lstStyle/>
          <a:p>
            <a:r>
              <a:rPr lang="en-US" dirty="0">
                <a:solidFill>
                  <a:schemeClr val="accent6">
                    <a:lumMod val="75000"/>
                  </a:schemeClr>
                </a:solidFill>
              </a:rPr>
              <a:t>0 + 0 + 6+ 36+ 7+ 0 = 49</a:t>
            </a:r>
          </a:p>
        </p:txBody>
      </p:sp>
      <p:sp>
        <p:nvSpPr>
          <p:cNvPr id="12" name="TextBox 11"/>
          <p:cNvSpPr txBox="1"/>
          <p:nvPr/>
        </p:nvSpPr>
        <p:spPr>
          <a:xfrm>
            <a:off x="331076" y="4093791"/>
            <a:ext cx="4469365" cy="369332"/>
          </a:xfrm>
          <a:prstGeom prst="rect">
            <a:avLst/>
          </a:prstGeom>
          <a:noFill/>
        </p:spPr>
        <p:txBody>
          <a:bodyPr wrap="none" rtlCol="0">
            <a:spAutoFit/>
          </a:bodyPr>
          <a:lstStyle/>
          <a:p>
            <a:r>
              <a:rPr lang="en-US" b="1" dirty="0">
                <a:solidFill>
                  <a:schemeClr val="accent6">
                    <a:lumMod val="75000"/>
                  </a:schemeClr>
                </a:solidFill>
              </a:rPr>
              <a:t>1. Calculate the “dot product” of the vectors:</a:t>
            </a:r>
          </a:p>
        </p:txBody>
      </p:sp>
      <p:cxnSp>
        <p:nvCxnSpPr>
          <p:cNvPr id="16" name="Straight Arrow Connector 15">
            <a:extLst>
              <a:ext uri="{FF2B5EF4-FFF2-40B4-BE49-F238E27FC236}">
                <a16:creationId xmlns:a16="http://schemas.microsoft.com/office/drawing/2014/main" id="{8A329B71-A424-CA43-B898-CA3F087C50C6}"/>
              </a:ext>
            </a:extLst>
          </p:cNvPr>
          <p:cNvCxnSpPr>
            <a:cxnSpLocks/>
            <a:stCxn id="22" idx="1"/>
            <a:endCxn id="7" idx="3"/>
          </p:cNvCxnSpPr>
          <p:nvPr/>
        </p:nvCxnSpPr>
        <p:spPr>
          <a:xfrm flipH="1">
            <a:off x="2069581" y="3407634"/>
            <a:ext cx="4250536" cy="226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CF3186-B8D8-BE43-BBBD-97A79E70F036}"/>
              </a:ext>
            </a:extLst>
          </p:cNvPr>
          <p:cNvSpPr txBox="1"/>
          <p:nvPr/>
        </p:nvSpPr>
        <p:spPr>
          <a:xfrm rot="21403734">
            <a:off x="3250165" y="3281153"/>
            <a:ext cx="2116285" cy="261610"/>
          </a:xfrm>
          <a:prstGeom prst="rect">
            <a:avLst/>
          </a:prstGeom>
          <a:noFill/>
        </p:spPr>
        <p:txBody>
          <a:bodyPr wrap="none" rtlCol="0">
            <a:spAutoFit/>
          </a:bodyPr>
          <a:lstStyle/>
          <a:p>
            <a:r>
              <a:rPr lang="en-US" sz="1100" dirty="0"/>
              <a:t>Rearranged to follow more easily.</a:t>
            </a:r>
          </a:p>
        </p:txBody>
      </p:sp>
      <p:sp>
        <p:nvSpPr>
          <p:cNvPr id="18" name="TextBox 17">
            <a:extLst>
              <a:ext uri="{FF2B5EF4-FFF2-40B4-BE49-F238E27FC236}">
                <a16:creationId xmlns:a16="http://schemas.microsoft.com/office/drawing/2014/main" id="{F6235FE1-6329-2047-BD1E-D44C1129BE13}"/>
              </a:ext>
            </a:extLst>
          </p:cNvPr>
          <p:cNvSpPr txBox="1"/>
          <p:nvPr/>
        </p:nvSpPr>
        <p:spPr>
          <a:xfrm>
            <a:off x="315309" y="2762682"/>
            <a:ext cx="5905014" cy="369332"/>
          </a:xfrm>
          <a:prstGeom prst="rect">
            <a:avLst/>
          </a:prstGeom>
          <a:noFill/>
        </p:spPr>
        <p:txBody>
          <a:bodyPr wrap="none" rtlCol="0">
            <a:spAutoFit/>
          </a:bodyPr>
          <a:lstStyle/>
          <a:p>
            <a:r>
              <a:rPr lang="en-US" b="1" dirty="0">
                <a:solidFill>
                  <a:schemeClr val="accent6">
                    <a:lumMod val="75000"/>
                  </a:schemeClr>
                </a:solidFill>
              </a:rPr>
              <a:t>Starting with a numeric Vector Representation from tokens </a:t>
            </a:r>
          </a:p>
        </p:txBody>
      </p:sp>
      <p:cxnSp>
        <p:nvCxnSpPr>
          <p:cNvPr id="19" name="Straight Connector 18">
            <a:extLst>
              <a:ext uri="{FF2B5EF4-FFF2-40B4-BE49-F238E27FC236}">
                <a16:creationId xmlns:a16="http://schemas.microsoft.com/office/drawing/2014/main" id="{848CA394-3C51-C14B-B44E-B19CDE615D4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F58B68B-E63A-7149-9C66-54A0170DC51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3F24EB7D-6E7C-7F4D-B95F-D972437E6DE8}"/>
              </a:ext>
            </a:extLst>
          </p:cNvPr>
          <p:cNvPicPr>
            <a:picLocks noChangeAspect="1"/>
          </p:cNvPicPr>
          <p:nvPr/>
        </p:nvPicPr>
        <p:blipFill>
          <a:blip r:embed="rId2"/>
          <a:stretch>
            <a:fillRect/>
          </a:stretch>
        </p:blipFill>
        <p:spPr>
          <a:xfrm>
            <a:off x="940629" y="1748118"/>
            <a:ext cx="1842913" cy="814138"/>
          </a:xfrm>
          <a:prstGeom prst="rect">
            <a:avLst/>
          </a:prstGeom>
        </p:spPr>
      </p:pic>
      <p:graphicFrame>
        <p:nvGraphicFramePr>
          <p:cNvPr id="22" name="Table 21">
            <a:extLst>
              <a:ext uri="{FF2B5EF4-FFF2-40B4-BE49-F238E27FC236}">
                <a16:creationId xmlns:a16="http://schemas.microsoft.com/office/drawing/2014/main" id="{B895C295-FCC1-0849-A9AA-2666CD394BC0}"/>
              </a:ext>
            </a:extLst>
          </p:cNvPr>
          <p:cNvGraphicFramePr>
            <a:graphicFrameLocks noGrp="1"/>
          </p:cNvGraphicFramePr>
          <p:nvPr/>
        </p:nvGraphicFramePr>
        <p:xfrm>
          <a:off x="6320117" y="2109694"/>
          <a:ext cx="2079813" cy="2595880"/>
        </p:xfrm>
        <a:graphic>
          <a:graphicData uri="http://schemas.openxmlformats.org/drawingml/2006/table">
            <a:tbl>
              <a:tblPr firstRow="1" bandRow="1">
                <a:tableStyleId>{5C22544A-7EE6-4342-B048-85BDC9FD1C3A}</a:tableStyleId>
              </a:tblPr>
              <a:tblGrid>
                <a:gridCol w="693271">
                  <a:extLst>
                    <a:ext uri="{9D8B030D-6E8A-4147-A177-3AD203B41FA5}">
                      <a16:colId xmlns:a16="http://schemas.microsoft.com/office/drawing/2014/main" val="3750441542"/>
                    </a:ext>
                  </a:extLst>
                </a:gridCol>
                <a:gridCol w="693271">
                  <a:extLst>
                    <a:ext uri="{9D8B030D-6E8A-4147-A177-3AD203B41FA5}">
                      <a16:colId xmlns:a16="http://schemas.microsoft.com/office/drawing/2014/main" val="2653343767"/>
                    </a:ext>
                  </a:extLst>
                </a:gridCol>
                <a:gridCol w="693271">
                  <a:extLst>
                    <a:ext uri="{9D8B030D-6E8A-4147-A177-3AD203B41FA5}">
                      <a16:colId xmlns:a16="http://schemas.microsoft.com/office/drawing/2014/main" val="383961436"/>
                    </a:ext>
                  </a:extLst>
                </a:gridCol>
              </a:tblGrid>
              <a:tr h="370840">
                <a:tc>
                  <a:txBody>
                    <a:bodyPr/>
                    <a:lstStyle/>
                    <a:p>
                      <a:endParaRPr lang="en-US" dirty="0"/>
                    </a:p>
                  </a:txBody>
                  <a:tcPr/>
                </a:tc>
                <a:tc>
                  <a:txBody>
                    <a:bodyPr/>
                    <a:lstStyle/>
                    <a:p>
                      <a:r>
                        <a:rPr lang="en-US" dirty="0"/>
                        <a:t>Doc1</a:t>
                      </a:r>
                    </a:p>
                  </a:txBody>
                  <a:tcPr/>
                </a:tc>
                <a:tc>
                  <a:txBody>
                    <a:bodyPr/>
                    <a:lstStyle/>
                    <a:p>
                      <a:r>
                        <a:rPr lang="en-US" dirty="0"/>
                        <a:t>Doc2</a:t>
                      </a:r>
                    </a:p>
                  </a:txBody>
                  <a:tcPr/>
                </a:tc>
                <a:extLst>
                  <a:ext uri="{0D108BD9-81ED-4DB2-BD59-A6C34878D82A}">
                    <a16:rowId xmlns:a16="http://schemas.microsoft.com/office/drawing/2014/main" val="3425983131"/>
                  </a:ext>
                </a:extLst>
              </a:tr>
              <a:tr h="370840">
                <a:tc>
                  <a:txBody>
                    <a:bodyPr/>
                    <a:lstStyle/>
                    <a:p>
                      <a:r>
                        <a:rPr lang="en-US" dirty="0"/>
                        <a:t>Term1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106637042"/>
                  </a:ext>
                </a:extLst>
              </a:tr>
              <a:tr h="370840">
                <a:tc>
                  <a:txBody>
                    <a:bodyPr/>
                    <a:lstStyle/>
                    <a:p>
                      <a:r>
                        <a:rPr lang="en-US" dirty="0"/>
                        <a:t>…</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35595406"/>
                  </a:ext>
                </a:extLst>
              </a:tr>
              <a:tr h="370840">
                <a:tc>
                  <a:txBody>
                    <a:bodyPr/>
                    <a:lstStyle/>
                    <a:p>
                      <a:r>
                        <a:rPr lang="en-US" dirty="0"/>
                        <a:t>…</a:t>
                      </a:r>
                    </a:p>
                  </a:txBody>
                  <a:tcPr/>
                </a:tc>
                <a:tc>
                  <a:txBody>
                    <a:bodyPr/>
                    <a:lstStyle/>
                    <a:p>
                      <a:r>
                        <a:rPr lang="en-US" dirty="0"/>
                        <a:t>3</a:t>
                      </a:r>
                    </a:p>
                  </a:txBody>
                  <a:tcPr/>
                </a:tc>
                <a:tc>
                  <a:txBody>
                    <a:bodyPr/>
                    <a:lstStyle/>
                    <a:p>
                      <a:r>
                        <a:rPr lang="en-US" dirty="0"/>
                        <a:t>2</a:t>
                      </a:r>
                    </a:p>
                  </a:txBody>
                  <a:tcPr/>
                </a:tc>
                <a:extLst>
                  <a:ext uri="{0D108BD9-81ED-4DB2-BD59-A6C34878D82A}">
                    <a16:rowId xmlns:a16="http://schemas.microsoft.com/office/drawing/2014/main" val="467987583"/>
                  </a:ext>
                </a:extLst>
              </a:tr>
              <a:tr h="370840">
                <a:tc>
                  <a:txBody>
                    <a:bodyPr/>
                    <a:lstStyle/>
                    <a:p>
                      <a:r>
                        <a:rPr lang="en-US" dirty="0"/>
                        <a:t>…</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342815840"/>
                  </a:ext>
                </a:extLst>
              </a:tr>
              <a:tr h="370840">
                <a:tc>
                  <a:txBody>
                    <a:bodyPr/>
                    <a:lstStyle/>
                    <a:p>
                      <a:r>
                        <a:rPr lang="en-US" dirty="0"/>
                        <a:t>…</a:t>
                      </a:r>
                    </a:p>
                  </a:txBody>
                  <a:tcPr/>
                </a:tc>
                <a:tc>
                  <a:txBody>
                    <a:bodyPr/>
                    <a:lstStyle/>
                    <a:p>
                      <a:r>
                        <a:rPr lang="en-US" dirty="0"/>
                        <a:t>7</a:t>
                      </a:r>
                    </a:p>
                  </a:txBody>
                  <a:tcPr/>
                </a:tc>
                <a:tc>
                  <a:txBody>
                    <a:bodyPr/>
                    <a:lstStyle/>
                    <a:p>
                      <a:r>
                        <a:rPr lang="en-US" dirty="0"/>
                        <a:t>1</a:t>
                      </a:r>
                    </a:p>
                  </a:txBody>
                  <a:tcPr/>
                </a:tc>
                <a:extLst>
                  <a:ext uri="{0D108BD9-81ED-4DB2-BD59-A6C34878D82A}">
                    <a16:rowId xmlns:a16="http://schemas.microsoft.com/office/drawing/2014/main" val="180484827"/>
                  </a:ext>
                </a:extLst>
              </a:tr>
              <a:tr h="370840">
                <a:tc>
                  <a:txBody>
                    <a:bodyPr/>
                    <a:lstStyle/>
                    <a:p>
                      <a:r>
                        <a:rPr lang="en-US" dirty="0"/>
                        <a:t>…</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876591940"/>
                  </a:ext>
                </a:extLst>
              </a:tr>
            </a:tbl>
          </a:graphicData>
        </a:graphic>
      </p:graphicFrame>
    </p:spTree>
    <p:extLst>
      <p:ext uri="{BB962C8B-B14F-4D97-AF65-F5344CB8AC3E}">
        <p14:creationId xmlns:p14="http://schemas.microsoft.com/office/powerpoint/2010/main" val="75766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5/21/24</a:t>
            </a:fld>
            <a:endParaRPr lang="en-US"/>
          </a:p>
        </p:txBody>
      </p:sp>
      <p:sp>
        <p:nvSpPr>
          <p:cNvPr id="3" name="Title 2"/>
          <p:cNvSpPr>
            <a:spLocks noGrp="1"/>
          </p:cNvSpPr>
          <p:nvPr>
            <p:ph type="title"/>
          </p:nvPr>
        </p:nvSpPr>
        <p:spPr/>
        <p:txBody>
          <a:bodyPr/>
          <a:lstStyle/>
          <a:p>
            <a:r>
              <a:rPr lang="en-US" dirty="0"/>
              <a:t>Another way to measure distance</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38</a:t>
            </a:fld>
            <a:endParaRPr lang="en-US" dirty="0"/>
          </a:p>
        </p:txBody>
      </p:sp>
      <p:sp>
        <p:nvSpPr>
          <p:cNvPr id="6" name="TextBox 5"/>
          <p:cNvSpPr txBox="1"/>
          <p:nvPr/>
        </p:nvSpPr>
        <p:spPr>
          <a:xfrm>
            <a:off x="299545" y="1166648"/>
            <a:ext cx="4144468" cy="646331"/>
          </a:xfrm>
          <a:prstGeom prst="rect">
            <a:avLst/>
          </a:prstGeom>
          <a:noFill/>
        </p:spPr>
        <p:txBody>
          <a:bodyPr wrap="none" rtlCol="0">
            <a:spAutoFit/>
          </a:bodyPr>
          <a:lstStyle/>
          <a:p>
            <a:r>
              <a:rPr lang="en-US" b="1" dirty="0"/>
              <a:t>Euclidean</a:t>
            </a:r>
            <a:r>
              <a:rPr lang="en-US" dirty="0"/>
              <a:t>: How dissimilar are documents?</a:t>
            </a:r>
          </a:p>
          <a:p>
            <a:r>
              <a:rPr lang="en-US" b="1" dirty="0"/>
              <a:t>Cosine</a:t>
            </a:r>
            <a:r>
              <a:rPr lang="en-US" dirty="0"/>
              <a:t>: How similar are documents?</a:t>
            </a:r>
          </a:p>
        </p:txBody>
      </p:sp>
      <p:sp>
        <p:nvSpPr>
          <p:cNvPr id="7" name="TextBox 6"/>
          <p:cNvSpPr txBox="1"/>
          <p:nvPr/>
        </p:nvSpPr>
        <p:spPr>
          <a:xfrm>
            <a:off x="299545" y="3310765"/>
            <a:ext cx="1770036" cy="646331"/>
          </a:xfrm>
          <a:prstGeom prst="rect">
            <a:avLst/>
          </a:prstGeom>
          <a:noFill/>
        </p:spPr>
        <p:txBody>
          <a:bodyPr wrap="none" rtlCol="0">
            <a:spAutoFit/>
          </a:bodyPr>
          <a:lstStyle/>
          <a:p>
            <a:r>
              <a:rPr lang="en-US" u="sng" dirty="0">
                <a:solidFill>
                  <a:schemeClr val="accent6">
                    <a:lumMod val="75000"/>
                  </a:schemeClr>
                </a:solidFill>
              </a:rPr>
              <a:t>Doc1: </a:t>
            </a:r>
            <a:r>
              <a:rPr lang="en-US" dirty="0">
                <a:solidFill>
                  <a:srgbClr val="FF0000"/>
                </a:solidFill>
              </a:rPr>
              <a:t>1</a:t>
            </a:r>
            <a:r>
              <a:rPr lang="en-US" dirty="0">
                <a:solidFill>
                  <a:schemeClr val="accent6">
                    <a:lumMod val="75000"/>
                  </a:schemeClr>
                </a:solidFill>
              </a:rPr>
              <a:t>,0,3,6,7,0</a:t>
            </a:r>
          </a:p>
          <a:p>
            <a:r>
              <a:rPr lang="en-US" u="sng" dirty="0">
                <a:solidFill>
                  <a:schemeClr val="accent6">
                    <a:lumMod val="75000"/>
                  </a:schemeClr>
                </a:solidFill>
              </a:rPr>
              <a:t>Doc2: </a:t>
            </a:r>
            <a:r>
              <a:rPr lang="en-US" dirty="0">
                <a:solidFill>
                  <a:srgbClr val="FF0000"/>
                </a:solidFill>
              </a:rPr>
              <a:t>0</a:t>
            </a:r>
            <a:r>
              <a:rPr lang="en-US" dirty="0">
                <a:solidFill>
                  <a:schemeClr val="accent6">
                    <a:lumMod val="75000"/>
                  </a:schemeClr>
                </a:solidFill>
              </a:rPr>
              <a:t>,1,2,6,1,0</a:t>
            </a:r>
          </a:p>
        </p:txBody>
      </p:sp>
      <p:sp>
        <p:nvSpPr>
          <p:cNvPr id="9" name="TextBox 8"/>
          <p:cNvSpPr txBox="1"/>
          <p:nvPr/>
        </p:nvSpPr>
        <p:spPr>
          <a:xfrm>
            <a:off x="121024" y="4914831"/>
            <a:ext cx="4705134" cy="523220"/>
          </a:xfrm>
          <a:prstGeom prst="rect">
            <a:avLst/>
          </a:prstGeom>
          <a:noFill/>
        </p:spPr>
        <p:txBody>
          <a:bodyPr wrap="none" rtlCol="0">
            <a:spAutoFit/>
          </a:bodyPr>
          <a:lstStyle/>
          <a:p>
            <a:r>
              <a:rPr lang="en-US" sz="1400" dirty="0">
                <a:solidFill>
                  <a:schemeClr val="accent6">
                    <a:lumMod val="75000"/>
                  </a:schemeClr>
                </a:solidFill>
              </a:rPr>
              <a:t>(doc1: </a:t>
            </a:r>
            <a:r>
              <a:rPr lang="en-US" sz="1400" b="1" dirty="0">
                <a:solidFill>
                  <a:srgbClr val="FF0000"/>
                </a:solidFill>
              </a:rPr>
              <a:t>1</a:t>
            </a:r>
            <a:r>
              <a:rPr lang="en-US" sz="1400" b="1" dirty="0">
                <a:solidFill>
                  <a:schemeClr val="accent6">
                    <a:lumMod val="75000"/>
                  </a:schemeClr>
                </a:solidFill>
              </a:rPr>
              <a:t> </a:t>
            </a:r>
            <a:r>
              <a:rPr lang="en-US" sz="1400" dirty="0">
                <a:solidFill>
                  <a:schemeClr val="accent6">
                    <a:lumMod val="75000"/>
                  </a:schemeClr>
                </a:solidFill>
              </a:rPr>
              <a:t>* doc2: </a:t>
            </a:r>
            <a:r>
              <a:rPr lang="en-US" sz="1400" b="1" dirty="0">
                <a:solidFill>
                  <a:srgbClr val="FF0000"/>
                </a:solidFill>
              </a:rPr>
              <a:t>0</a:t>
            </a:r>
            <a:r>
              <a:rPr lang="en-US" sz="1400" dirty="0">
                <a:solidFill>
                  <a:schemeClr val="accent6">
                    <a:lumMod val="75000"/>
                  </a:schemeClr>
                </a:solidFill>
              </a:rPr>
              <a:t>) + (doc1</a:t>
            </a:r>
            <a:r>
              <a:rPr lang="en-US" sz="1400" b="1" dirty="0">
                <a:solidFill>
                  <a:schemeClr val="accent6">
                    <a:lumMod val="75000"/>
                  </a:schemeClr>
                </a:solidFill>
              </a:rPr>
              <a:t>: 0</a:t>
            </a:r>
            <a:r>
              <a:rPr lang="en-US" sz="1400" dirty="0">
                <a:solidFill>
                  <a:schemeClr val="accent6">
                    <a:lumMod val="75000"/>
                  </a:schemeClr>
                </a:solidFill>
              </a:rPr>
              <a:t> * doc2: </a:t>
            </a:r>
            <a:r>
              <a:rPr lang="en-US" sz="1400" b="1" dirty="0">
                <a:solidFill>
                  <a:schemeClr val="accent6">
                    <a:lumMod val="75000"/>
                  </a:schemeClr>
                </a:solidFill>
              </a:rPr>
              <a:t>1</a:t>
            </a:r>
            <a:r>
              <a:rPr lang="en-US" sz="1400" dirty="0">
                <a:solidFill>
                  <a:schemeClr val="accent6">
                    <a:lumMod val="75000"/>
                  </a:schemeClr>
                </a:solidFill>
              </a:rPr>
              <a:t>) + (doc1: </a:t>
            </a:r>
            <a:r>
              <a:rPr lang="en-US" sz="1400" b="1" dirty="0">
                <a:solidFill>
                  <a:schemeClr val="accent6">
                    <a:lumMod val="75000"/>
                  </a:schemeClr>
                </a:solidFill>
              </a:rPr>
              <a:t>3</a:t>
            </a:r>
            <a:r>
              <a:rPr lang="en-US" sz="1400" dirty="0">
                <a:solidFill>
                  <a:schemeClr val="accent6">
                    <a:lumMod val="75000"/>
                  </a:schemeClr>
                </a:solidFill>
              </a:rPr>
              <a:t> * doc2: </a:t>
            </a:r>
            <a:r>
              <a:rPr lang="en-US" sz="1400" b="1" dirty="0">
                <a:solidFill>
                  <a:schemeClr val="accent6">
                    <a:lumMod val="75000"/>
                  </a:schemeClr>
                </a:solidFill>
              </a:rPr>
              <a:t>2</a:t>
            </a:r>
            <a:r>
              <a:rPr lang="en-US" sz="1400" dirty="0">
                <a:solidFill>
                  <a:schemeClr val="accent6">
                    <a:lumMod val="75000"/>
                  </a:schemeClr>
                </a:solidFill>
              </a:rPr>
              <a:t>) +</a:t>
            </a:r>
          </a:p>
          <a:p>
            <a:r>
              <a:rPr lang="en-US" sz="1400" dirty="0">
                <a:solidFill>
                  <a:schemeClr val="accent6">
                    <a:lumMod val="75000"/>
                  </a:schemeClr>
                </a:solidFill>
              </a:rPr>
              <a:t> (doc1: </a:t>
            </a:r>
            <a:r>
              <a:rPr lang="en-US" sz="1400" b="1" dirty="0">
                <a:solidFill>
                  <a:schemeClr val="accent6">
                    <a:lumMod val="75000"/>
                  </a:schemeClr>
                </a:solidFill>
              </a:rPr>
              <a:t>6 </a:t>
            </a:r>
            <a:r>
              <a:rPr lang="en-US" sz="1400" dirty="0">
                <a:solidFill>
                  <a:schemeClr val="accent6">
                    <a:lumMod val="75000"/>
                  </a:schemeClr>
                </a:solidFill>
              </a:rPr>
              <a:t>* doc2: </a:t>
            </a:r>
            <a:r>
              <a:rPr lang="en-US" sz="1400" b="1" dirty="0">
                <a:solidFill>
                  <a:schemeClr val="accent6">
                    <a:lumMod val="75000"/>
                  </a:schemeClr>
                </a:solidFill>
              </a:rPr>
              <a:t>6</a:t>
            </a:r>
            <a:r>
              <a:rPr lang="en-US" sz="1400" dirty="0">
                <a:solidFill>
                  <a:schemeClr val="accent6">
                    <a:lumMod val="75000"/>
                  </a:schemeClr>
                </a:solidFill>
              </a:rPr>
              <a:t>) + (doc1: </a:t>
            </a:r>
            <a:r>
              <a:rPr lang="en-US" sz="1400" b="1" dirty="0">
                <a:solidFill>
                  <a:schemeClr val="accent6">
                    <a:lumMod val="75000"/>
                  </a:schemeClr>
                </a:solidFill>
              </a:rPr>
              <a:t>7</a:t>
            </a:r>
            <a:r>
              <a:rPr lang="en-US" sz="1400" dirty="0">
                <a:solidFill>
                  <a:schemeClr val="accent6">
                    <a:lumMod val="75000"/>
                  </a:schemeClr>
                </a:solidFill>
              </a:rPr>
              <a:t> * doc2: </a:t>
            </a:r>
            <a:r>
              <a:rPr lang="en-US" sz="1400" b="1" dirty="0">
                <a:solidFill>
                  <a:schemeClr val="accent6">
                    <a:lumMod val="75000"/>
                  </a:schemeClr>
                </a:solidFill>
              </a:rPr>
              <a:t>1</a:t>
            </a:r>
            <a:r>
              <a:rPr lang="en-US" sz="1400" dirty="0">
                <a:solidFill>
                  <a:schemeClr val="accent6">
                    <a:lumMod val="75000"/>
                  </a:schemeClr>
                </a:solidFill>
              </a:rPr>
              <a:t>) + (doc1: </a:t>
            </a:r>
            <a:r>
              <a:rPr lang="en-US" sz="1400" b="1" dirty="0">
                <a:solidFill>
                  <a:schemeClr val="accent6">
                    <a:lumMod val="75000"/>
                  </a:schemeClr>
                </a:solidFill>
              </a:rPr>
              <a:t>0</a:t>
            </a:r>
            <a:r>
              <a:rPr lang="en-US" sz="1400" dirty="0">
                <a:solidFill>
                  <a:schemeClr val="accent6">
                    <a:lumMod val="75000"/>
                  </a:schemeClr>
                </a:solidFill>
              </a:rPr>
              <a:t> * doc2: </a:t>
            </a:r>
            <a:r>
              <a:rPr lang="en-US" sz="1400" b="1" dirty="0">
                <a:solidFill>
                  <a:schemeClr val="accent6">
                    <a:lumMod val="75000"/>
                  </a:schemeClr>
                </a:solidFill>
              </a:rPr>
              <a:t>0</a:t>
            </a:r>
            <a:r>
              <a:rPr lang="en-US" sz="1400" dirty="0">
                <a:solidFill>
                  <a:schemeClr val="accent6">
                    <a:lumMod val="75000"/>
                  </a:schemeClr>
                </a:solidFill>
              </a:rPr>
              <a:t>)</a:t>
            </a:r>
          </a:p>
        </p:txBody>
      </p:sp>
      <p:sp>
        <p:nvSpPr>
          <p:cNvPr id="10" name="TextBox 9"/>
          <p:cNvSpPr txBox="1"/>
          <p:nvPr/>
        </p:nvSpPr>
        <p:spPr>
          <a:xfrm>
            <a:off x="411758" y="5587956"/>
            <a:ext cx="2406428" cy="369332"/>
          </a:xfrm>
          <a:prstGeom prst="rect">
            <a:avLst/>
          </a:prstGeom>
          <a:noFill/>
        </p:spPr>
        <p:txBody>
          <a:bodyPr wrap="none" rtlCol="0">
            <a:spAutoFit/>
          </a:bodyPr>
          <a:lstStyle/>
          <a:p>
            <a:r>
              <a:rPr lang="en-US" dirty="0">
                <a:solidFill>
                  <a:schemeClr val="accent6">
                    <a:lumMod val="75000"/>
                  </a:schemeClr>
                </a:solidFill>
              </a:rPr>
              <a:t>0 + 0 + 6+ 36+ 7+ 0 = 49</a:t>
            </a:r>
          </a:p>
        </p:txBody>
      </p:sp>
      <p:sp>
        <p:nvSpPr>
          <p:cNvPr id="12" name="TextBox 11"/>
          <p:cNvSpPr txBox="1"/>
          <p:nvPr/>
        </p:nvSpPr>
        <p:spPr>
          <a:xfrm>
            <a:off x="331076" y="4577883"/>
            <a:ext cx="4469365" cy="369332"/>
          </a:xfrm>
          <a:prstGeom prst="rect">
            <a:avLst/>
          </a:prstGeom>
          <a:noFill/>
        </p:spPr>
        <p:txBody>
          <a:bodyPr wrap="none" rtlCol="0">
            <a:spAutoFit/>
          </a:bodyPr>
          <a:lstStyle/>
          <a:p>
            <a:r>
              <a:rPr lang="en-US" b="1" dirty="0">
                <a:solidFill>
                  <a:schemeClr val="accent6">
                    <a:lumMod val="75000"/>
                  </a:schemeClr>
                </a:solidFill>
              </a:rPr>
              <a:t>1. Calculate the “dot product” of the vectors:</a:t>
            </a:r>
          </a:p>
        </p:txBody>
      </p:sp>
      <p:sp>
        <p:nvSpPr>
          <p:cNvPr id="18" name="TextBox 17">
            <a:extLst>
              <a:ext uri="{FF2B5EF4-FFF2-40B4-BE49-F238E27FC236}">
                <a16:creationId xmlns:a16="http://schemas.microsoft.com/office/drawing/2014/main" id="{F6235FE1-6329-2047-BD1E-D44C1129BE13}"/>
              </a:ext>
            </a:extLst>
          </p:cNvPr>
          <p:cNvSpPr txBox="1"/>
          <p:nvPr/>
        </p:nvSpPr>
        <p:spPr>
          <a:xfrm>
            <a:off x="315309" y="2762682"/>
            <a:ext cx="5905014" cy="369332"/>
          </a:xfrm>
          <a:prstGeom prst="rect">
            <a:avLst/>
          </a:prstGeom>
          <a:noFill/>
        </p:spPr>
        <p:txBody>
          <a:bodyPr wrap="none" rtlCol="0">
            <a:spAutoFit/>
          </a:bodyPr>
          <a:lstStyle/>
          <a:p>
            <a:r>
              <a:rPr lang="en-US" b="1" dirty="0">
                <a:solidFill>
                  <a:schemeClr val="accent6">
                    <a:lumMod val="75000"/>
                  </a:schemeClr>
                </a:solidFill>
              </a:rPr>
              <a:t>Starting with a numeric Vector Representation from tokens </a:t>
            </a:r>
          </a:p>
        </p:txBody>
      </p:sp>
      <p:cxnSp>
        <p:nvCxnSpPr>
          <p:cNvPr id="19" name="Straight Arrow Connector 18">
            <a:extLst>
              <a:ext uri="{FF2B5EF4-FFF2-40B4-BE49-F238E27FC236}">
                <a16:creationId xmlns:a16="http://schemas.microsoft.com/office/drawing/2014/main" id="{80FF472A-5CB5-164C-A47C-9D25DF7FE1AB}"/>
              </a:ext>
            </a:extLst>
          </p:cNvPr>
          <p:cNvCxnSpPr>
            <a:cxnSpLocks/>
          </p:cNvCxnSpPr>
          <p:nvPr/>
        </p:nvCxnSpPr>
        <p:spPr>
          <a:xfrm>
            <a:off x="2057400" y="3361765"/>
            <a:ext cx="0" cy="484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0AE42B3-52D2-8A4E-9D48-112E5CF57901}"/>
              </a:ext>
            </a:extLst>
          </p:cNvPr>
          <p:cNvSpPr txBox="1"/>
          <p:nvPr/>
        </p:nvSpPr>
        <p:spPr>
          <a:xfrm>
            <a:off x="2043954" y="3455894"/>
            <a:ext cx="2321789" cy="276999"/>
          </a:xfrm>
          <a:prstGeom prst="rect">
            <a:avLst/>
          </a:prstGeom>
          <a:noFill/>
        </p:spPr>
        <p:txBody>
          <a:bodyPr wrap="none" rtlCol="0">
            <a:spAutoFit/>
          </a:bodyPr>
          <a:lstStyle/>
          <a:p>
            <a:r>
              <a:rPr lang="en-US" sz="1200" i="1" dirty="0"/>
              <a:t>Multiply each corresponding value</a:t>
            </a:r>
          </a:p>
        </p:txBody>
      </p:sp>
      <p:cxnSp>
        <p:nvCxnSpPr>
          <p:cNvPr id="15" name="Straight Connector 14">
            <a:extLst>
              <a:ext uri="{FF2B5EF4-FFF2-40B4-BE49-F238E27FC236}">
                <a16:creationId xmlns:a16="http://schemas.microsoft.com/office/drawing/2014/main" id="{0EA41D29-BF24-0745-9F89-1586D84C65B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7D5EB13-F4F3-CD42-A077-3A00C0EC232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A5F30BDC-6E08-2F4F-A491-9EE908763462}"/>
              </a:ext>
            </a:extLst>
          </p:cNvPr>
          <p:cNvPicPr>
            <a:picLocks noChangeAspect="1"/>
          </p:cNvPicPr>
          <p:nvPr/>
        </p:nvPicPr>
        <p:blipFill>
          <a:blip r:embed="rId2"/>
          <a:stretch>
            <a:fillRect/>
          </a:stretch>
        </p:blipFill>
        <p:spPr>
          <a:xfrm>
            <a:off x="940629" y="1748118"/>
            <a:ext cx="1842913" cy="814138"/>
          </a:xfrm>
          <a:prstGeom prst="rect">
            <a:avLst/>
          </a:prstGeom>
        </p:spPr>
      </p:pic>
    </p:spTree>
    <p:extLst>
      <p:ext uri="{BB962C8B-B14F-4D97-AF65-F5344CB8AC3E}">
        <p14:creationId xmlns:p14="http://schemas.microsoft.com/office/powerpoint/2010/main" val="865154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5/21/24</a:t>
            </a:fld>
            <a:endParaRPr lang="en-US"/>
          </a:p>
        </p:txBody>
      </p:sp>
      <p:sp>
        <p:nvSpPr>
          <p:cNvPr id="3" name="Title 2"/>
          <p:cNvSpPr>
            <a:spLocks noGrp="1"/>
          </p:cNvSpPr>
          <p:nvPr>
            <p:ph type="title"/>
          </p:nvPr>
        </p:nvSpPr>
        <p:spPr/>
        <p:txBody>
          <a:bodyPr/>
          <a:lstStyle/>
          <a:p>
            <a:r>
              <a:rPr lang="en-US" dirty="0"/>
              <a:t>Cosine</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39</a:t>
            </a:fld>
            <a:endParaRPr lang="en-US" dirty="0"/>
          </a:p>
        </p:txBody>
      </p:sp>
      <p:grpSp>
        <p:nvGrpSpPr>
          <p:cNvPr id="19" name="Group 18">
            <a:extLst>
              <a:ext uri="{FF2B5EF4-FFF2-40B4-BE49-F238E27FC236}">
                <a16:creationId xmlns:a16="http://schemas.microsoft.com/office/drawing/2014/main" id="{9C94DDC6-F3B5-614A-9DBF-B172C6F99081}"/>
              </a:ext>
            </a:extLst>
          </p:cNvPr>
          <p:cNvGrpSpPr/>
          <p:nvPr/>
        </p:nvGrpSpPr>
        <p:grpSpPr>
          <a:xfrm>
            <a:off x="331076" y="1161845"/>
            <a:ext cx="4397358" cy="989441"/>
            <a:chOff x="331076" y="2425869"/>
            <a:chExt cx="4397358" cy="989441"/>
          </a:xfrm>
        </p:grpSpPr>
        <p:sp>
          <p:nvSpPr>
            <p:cNvPr id="9" name="TextBox 8"/>
            <p:cNvSpPr txBox="1"/>
            <p:nvPr/>
          </p:nvSpPr>
          <p:spPr>
            <a:xfrm>
              <a:off x="331076" y="2735923"/>
              <a:ext cx="4233851" cy="369332"/>
            </a:xfrm>
            <a:prstGeom prst="rect">
              <a:avLst/>
            </a:prstGeom>
            <a:noFill/>
          </p:spPr>
          <p:txBody>
            <a:bodyPr wrap="none" rtlCol="0">
              <a:spAutoFit/>
            </a:bodyPr>
            <a:lstStyle/>
            <a:p>
              <a:r>
                <a:rPr lang="en-US" dirty="0">
                  <a:solidFill>
                    <a:schemeClr val="accent2"/>
                  </a:solidFill>
                </a:rPr>
                <a:t>(1*0) + (0*1) + (3*2) + (6*6) + (7*1) + (0*0)</a:t>
              </a:r>
            </a:p>
          </p:txBody>
        </p:sp>
        <p:sp>
          <p:nvSpPr>
            <p:cNvPr id="10" name="TextBox 9"/>
            <p:cNvSpPr txBox="1"/>
            <p:nvPr/>
          </p:nvSpPr>
          <p:spPr>
            <a:xfrm>
              <a:off x="331076" y="3045978"/>
              <a:ext cx="2406428" cy="369332"/>
            </a:xfrm>
            <a:prstGeom prst="rect">
              <a:avLst/>
            </a:prstGeom>
            <a:noFill/>
          </p:spPr>
          <p:txBody>
            <a:bodyPr wrap="none" rtlCol="0">
              <a:spAutoFit/>
            </a:bodyPr>
            <a:lstStyle/>
            <a:p>
              <a:r>
                <a:rPr lang="en-US" dirty="0">
                  <a:solidFill>
                    <a:schemeClr val="accent2"/>
                  </a:solidFill>
                </a:rPr>
                <a:t>0 + 0 + 6+ 36+ 7+ 0 = 49</a:t>
              </a:r>
            </a:p>
          </p:txBody>
        </p:sp>
        <p:sp>
          <p:nvSpPr>
            <p:cNvPr id="12" name="TextBox 11"/>
            <p:cNvSpPr txBox="1"/>
            <p:nvPr/>
          </p:nvSpPr>
          <p:spPr>
            <a:xfrm>
              <a:off x="331076" y="2425869"/>
              <a:ext cx="4397358" cy="369332"/>
            </a:xfrm>
            <a:prstGeom prst="rect">
              <a:avLst/>
            </a:prstGeom>
            <a:noFill/>
          </p:spPr>
          <p:txBody>
            <a:bodyPr wrap="none" rtlCol="0">
              <a:spAutoFit/>
            </a:bodyPr>
            <a:lstStyle/>
            <a:p>
              <a:r>
                <a:rPr lang="en-US" dirty="0">
                  <a:solidFill>
                    <a:schemeClr val="accent2"/>
                  </a:solidFill>
                </a:rPr>
                <a:t>1. Calculate the “dot product” of the vectors:</a:t>
              </a:r>
            </a:p>
          </p:txBody>
        </p:sp>
      </p:grpSp>
      <p:grpSp>
        <p:nvGrpSpPr>
          <p:cNvPr id="20" name="Group 19">
            <a:extLst>
              <a:ext uri="{FF2B5EF4-FFF2-40B4-BE49-F238E27FC236}">
                <a16:creationId xmlns:a16="http://schemas.microsoft.com/office/drawing/2014/main" id="{C925BCC6-D7CA-DA47-AEB8-1F1A3DAC52E5}"/>
              </a:ext>
            </a:extLst>
          </p:cNvPr>
          <p:cNvGrpSpPr/>
          <p:nvPr/>
        </p:nvGrpSpPr>
        <p:grpSpPr>
          <a:xfrm>
            <a:off x="299545" y="2625876"/>
            <a:ext cx="5827722" cy="646331"/>
            <a:chOff x="299545" y="1671135"/>
            <a:chExt cx="5827722" cy="646331"/>
          </a:xfrm>
        </p:grpSpPr>
        <p:sp>
          <p:nvSpPr>
            <p:cNvPr id="7" name="TextBox 6"/>
            <p:cNvSpPr txBox="1"/>
            <p:nvPr/>
          </p:nvSpPr>
          <p:spPr>
            <a:xfrm>
              <a:off x="299545" y="1671135"/>
              <a:ext cx="1770036" cy="646331"/>
            </a:xfrm>
            <a:prstGeom prst="rect">
              <a:avLst/>
            </a:prstGeom>
            <a:noFill/>
          </p:spPr>
          <p:txBody>
            <a:bodyPr wrap="none" rtlCol="0">
              <a:spAutoFit/>
            </a:bodyPr>
            <a:lstStyle/>
            <a:p>
              <a:r>
                <a:rPr lang="en-US" dirty="0"/>
                <a:t>Doc1: 1,0,3,6,7,0</a:t>
              </a:r>
            </a:p>
            <a:p>
              <a:r>
                <a:rPr lang="en-US" dirty="0"/>
                <a:t>Doc2: 0,1,2,6,1,0</a:t>
              </a:r>
            </a:p>
          </p:txBody>
        </p:sp>
        <p:cxnSp>
          <p:nvCxnSpPr>
            <p:cNvPr id="15" name="Straight Arrow Connector 14">
              <a:extLst>
                <a:ext uri="{FF2B5EF4-FFF2-40B4-BE49-F238E27FC236}">
                  <a16:creationId xmlns:a16="http://schemas.microsoft.com/office/drawing/2014/main" id="{978CB922-9FBD-A74C-B07C-990D27E57D83}"/>
                </a:ext>
              </a:extLst>
            </p:cNvPr>
            <p:cNvCxnSpPr>
              <a:cxnSpLocks/>
            </p:cNvCxnSpPr>
            <p:nvPr/>
          </p:nvCxnSpPr>
          <p:spPr>
            <a:xfrm>
              <a:off x="2017059" y="1842254"/>
              <a:ext cx="578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600D2CD-3B83-EE46-9FCB-F2CED8A80266}"/>
                </a:ext>
              </a:extLst>
            </p:cNvPr>
            <p:cNvSpPr txBox="1"/>
            <p:nvPr/>
          </p:nvSpPr>
          <p:spPr>
            <a:xfrm>
              <a:off x="2554942" y="1707784"/>
              <a:ext cx="3572325" cy="276999"/>
            </a:xfrm>
            <a:prstGeom prst="rect">
              <a:avLst/>
            </a:prstGeom>
            <a:noFill/>
          </p:spPr>
          <p:txBody>
            <a:bodyPr wrap="none" rtlCol="0">
              <a:spAutoFit/>
            </a:bodyPr>
            <a:lstStyle/>
            <a:p>
              <a:r>
                <a:rPr lang="en-US" sz="1200" i="1" dirty="0"/>
                <a:t>Multiply each value to itself; sum up each doc; get sqrt</a:t>
              </a:r>
            </a:p>
          </p:txBody>
        </p:sp>
        <p:cxnSp>
          <p:nvCxnSpPr>
            <p:cNvPr id="17" name="Straight Arrow Connector 16">
              <a:extLst>
                <a:ext uri="{FF2B5EF4-FFF2-40B4-BE49-F238E27FC236}">
                  <a16:creationId xmlns:a16="http://schemas.microsoft.com/office/drawing/2014/main" id="{3E18AF07-56B7-3943-A6BB-8C4AB6F3992B}"/>
                </a:ext>
              </a:extLst>
            </p:cNvPr>
            <p:cNvCxnSpPr>
              <a:cxnSpLocks/>
            </p:cNvCxnSpPr>
            <p:nvPr/>
          </p:nvCxnSpPr>
          <p:spPr>
            <a:xfrm>
              <a:off x="2021542" y="2142571"/>
              <a:ext cx="578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D8B9025-8979-1647-B813-312D70055CE4}"/>
                </a:ext>
              </a:extLst>
            </p:cNvPr>
            <p:cNvSpPr txBox="1"/>
            <p:nvPr/>
          </p:nvSpPr>
          <p:spPr>
            <a:xfrm>
              <a:off x="2545977" y="1994655"/>
              <a:ext cx="3572325" cy="276999"/>
            </a:xfrm>
            <a:prstGeom prst="rect">
              <a:avLst/>
            </a:prstGeom>
            <a:noFill/>
          </p:spPr>
          <p:txBody>
            <a:bodyPr wrap="none" rtlCol="0">
              <a:spAutoFit/>
            </a:bodyPr>
            <a:lstStyle/>
            <a:p>
              <a:r>
                <a:rPr lang="en-US" sz="1200" i="1" dirty="0"/>
                <a:t>Multiply each value to itself; sum up each doc; get sqrt</a:t>
              </a:r>
            </a:p>
          </p:txBody>
        </p:sp>
      </p:grpSp>
      <p:cxnSp>
        <p:nvCxnSpPr>
          <p:cNvPr id="21" name="Straight Arrow Connector 20">
            <a:extLst>
              <a:ext uri="{FF2B5EF4-FFF2-40B4-BE49-F238E27FC236}">
                <a16:creationId xmlns:a16="http://schemas.microsoft.com/office/drawing/2014/main" id="{99F71F48-5D07-6A48-8E96-64DB45FDD796}"/>
              </a:ext>
            </a:extLst>
          </p:cNvPr>
          <p:cNvCxnSpPr>
            <a:cxnSpLocks/>
          </p:cNvCxnSpPr>
          <p:nvPr/>
        </p:nvCxnSpPr>
        <p:spPr>
          <a:xfrm>
            <a:off x="6055659" y="2814924"/>
            <a:ext cx="533400" cy="129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F58EBA5-F616-984E-B880-F2A9B4BBB173}"/>
              </a:ext>
            </a:extLst>
          </p:cNvPr>
          <p:cNvCxnSpPr>
            <a:cxnSpLocks/>
          </p:cNvCxnSpPr>
          <p:nvPr/>
        </p:nvCxnSpPr>
        <p:spPr>
          <a:xfrm flipV="1">
            <a:off x="6042212" y="2944906"/>
            <a:ext cx="506506" cy="138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51C6482-699C-2442-A0C9-6DFA02CA591B}"/>
              </a:ext>
            </a:extLst>
          </p:cNvPr>
          <p:cNvSpPr txBox="1"/>
          <p:nvPr/>
        </p:nvSpPr>
        <p:spPr>
          <a:xfrm>
            <a:off x="6544236" y="2819407"/>
            <a:ext cx="1888402" cy="276999"/>
          </a:xfrm>
          <a:prstGeom prst="rect">
            <a:avLst/>
          </a:prstGeom>
          <a:noFill/>
        </p:spPr>
        <p:txBody>
          <a:bodyPr wrap="none" rtlCol="0">
            <a:spAutoFit/>
          </a:bodyPr>
          <a:lstStyle/>
          <a:p>
            <a:r>
              <a:rPr lang="en-US" sz="1200" i="1" dirty="0"/>
              <a:t>Multiply single vector value</a:t>
            </a:r>
          </a:p>
        </p:txBody>
      </p:sp>
      <p:sp>
        <p:nvSpPr>
          <p:cNvPr id="26" name="Rectangle 25">
            <a:extLst>
              <a:ext uri="{FF2B5EF4-FFF2-40B4-BE49-F238E27FC236}">
                <a16:creationId xmlns:a16="http://schemas.microsoft.com/office/drawing/2014/main" id="{8424111B-8FFB-CC48-8193-A1A527AE1A1A}"/>
              </a:ext>
            </a:extLst>
          </p:cNvPr>
          <p:cNvSpPr/>
          <p:nvPr/>
        </p:nvSpPr>
        <p:spPr>
          <a:xfrm>
            <a:off x="323762" y="2383722"/>
            <a:ext cx="4354782" cy="369332"/>
          </a:xfrm>
          <a:prstGeom prst="rect">
            <a:avLst/>
          </a:prstGeom>
        </p:spPr>
        <p:txBody>
          <a:bodyPr wrap="none">
            <a:spAutoFit/>
          </a:bodyPr>
          <a:lstStyle/>
          <a:p>
            <a:r>
              <a:rPr lang="en-US" b="1" dirty="0">
                <a:solidFill>
                  <a:schemeClr val="accent6">
                    <a:lumMod val="75000"/>
                  </a:schemeClr>
                </a:solidFill>
              </a:rPr>
              <a:t>2. Calculate the magnitude for a documents</a:t>
            </a:r>
          </a:p>
        </p:txBody>
      </p:sp>
      <p:cxnSp>
        <p:nvCxnSpPr>
          <p:cNvPr id="22" name="Straight Connector 21">
            <a:extLst>
              <a:ext uri="{FF2B5EF4-FFF2-40B4-BE49-F238E27FC236}">
                <a16:creationId xmlns:a16="http://schemas.microsoft.com/office/drawing/2014/main" id="{E8557801-2FA9-5542-8945-8B918B42C8A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4047526-A21F-2E40-BA4A-0451A0A0672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19DE009D-31EE-684D-8C65-1ACD6AADC654}"/>
              </a:ext>
            </a:extLst>
          </p:cNvPr>
          <p:cNvPicPr>
            <a:picLocks noChangeAspect="1"/>
          </p:cNvPicPr>
          <p:nvPr/>
        </p:nvPicPr>
        <p:blipFill>
          <a:blip r:embed="rId2"/>
          <a:stretch>
            <a:fillRect/>
          </a:stretch>
        </p:blipFill>
        <p:spPr>
          <a:xfrm>
            <a:off x="2029841" y="107577"/>
            <a:ext cx="1842913" cy="814138"/>
          </a:xfrm>
          <a:prstGeom prst="rect">
            <a:avLst/>
          </a:prstGeom>
        </p:spPr>
      </p:pic>
    </p:spTree>
    <p:extLst>
      <p:ext uri="{BB962C8B-B14F-4D97-AF65-F5344CB8AC3E}">
        <p14:creationId xmlns:p14="http://schemas.microsoft.com/office/powerpoint/2010/main" val="3800385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Shift the origin to the average</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4</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208344" y="2743200"/>
            <a:ext cx="5636871" cy="3090441"/>
            <a:chOff x="208344" y="2743200"/>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2743200"/>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208344"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29D142FA-2D19-3648-AE2B-7B70822E51A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16B604-99CC-BC49-A863-5D64F8E43D1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9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48148E-6 L 0.21094 -0.17639 " pathEditMode="relative" rAng="0" ptsTypes="AA">
                                      <p:cBhvr>
                                        <p:cTn id="6" dur="2000" fill="hold"/>
                                        <p:tgtEl>
                                          <p:spTgt spid="22"/>
                                        </p:tgtEl>
                                        <p:attrNameLst>
                                          <p:attrName>ppt_x</p:attrName>
                                          <p:attrName>ppt_y</p:attrName>
                                        </p:attrNameLst>
                                      </p:cBhvr>
                                      <p:rCtr x="10538" y="-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5/21/24</a:t>
            </a:fld>
            <a:endParaRPr lang="en-US"/>
          </a:p>
        </p:txBody>
      </p:sp>
      <p:sp>
        <p:nvSpPr>
          <p:cNvPr id="3" name="Title 2"/>
          <p:cNvSpPr>
            <a:spLocks noGrp="1"/>
          </p:cNvSpPr>
          <p:nvPr>
            <p:ph type="title"/>
          </p:nvPr>
        </p:nvSpPr>
        <p:spPr/>
        <p:txBody>
          <a:bodyPr/>
          <a:lstStyle/>
          <a:p>
            <a:r>
              <a:rPr lang="en-US" dirty="0"/>
              <a:t>Cosine</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40</a:t>
            </a:fld>
            <a:endParaRPr lang="en-US" dirty="0"/>
          </a:p>
        </p:txBody>
      </p:sp>
      <p:grpSp>
        <p:nvGrpSpPr>
          <p:cNvPr id="19" name="Group 18">
            <a:extLst>
              <a:ext uri="{FF2B5EF4-FFF2-40B4-BE49-F238E27FC236}">
                <a16:creationId xmlns:a16="http://schemas.microsoft.com/office/drawing/2014/main" id="{9C94DDC6-F3B5-614A-9DBF-B172C6F99081}"/>
              </a:ext>
            </a:extLst>
          </p:cNvPr>
          <p:cNvGrpSpPr/>
          <p:nvPr/>
        </p:nvGrpSpPr>
        <p:grpSpPr>
          <a:xfrm>
            <a:off x="331076" y="1161845"/>
            <a:ext cx="4397358" cy="989441"/>
            <a:chOff x="331076" y="2425869"/>
            <a:chExt cx="4397358" cy="989441"/>
          </a:xfrm>
        </p:grpSpPr>
        <p:sp>
          <p:nvSpPr>
            <p:cNvPr id="9" name="TextBox 8"/>
            <p:cNvSpPr txBox="1"/>
            <p:nvPr/>
          </p:nvSpPr>
          <p:spPr>
            <a:xfrm>
              <a:off x="331076" y="2735923"/>
              <a:ext cx="4233851" cy="369332"/>
            </a:xfrm>
            <a:prstGeom prst="rect">
              <a:avLst/>
            </a:prstGeom>
            <a:noFill/>
          </p:spPr>
          <p:txBody>
            <a:bodyPr wrap="none" rtlCol="0">
              <a:spAutoFit/>
            </a:bodyPr>
            <a:lstStyle/>
            <a:p>
              <a:r>
                <a:rPr lang="en-US" dirty="0">
                  <a:solidFill>
                    <a:schemeClr val="accent2"/>
                  </a:solidFill>
                </a:rPr>
                <a:t>(1*0) + (0*1) + (3*2) + (6*6) + (7*1) + (0*0)</a:t>
              </a:r>
            </a:p>
          </p:txBody>
        </p:sp>
        <p:sp>
          <p:nvSpPr>
            <p:cNvPr id="10" name="TextBox 9"/>
            <p:cNvSpPr txBox="1"/>
            <p:nvPr/>
          </p:nvSpPr>
          <p:spPr>
            <a:xfrm>
              <a:off x="331076" y="3045978"/>
              <a:ext cx="2406428" cy="369332"/>
            </a:xfrm>
            <a:prstGeom prst="rect">
              <a:avLst/>
            </a:prstGeom>
            <a:noFill/>
          </p:spPr>
          <p:txBody>
            <a:bodyPr wrap="none" rtlCol="0">
              <a:spAutoFit/>
            </a:bodyPr>
            <a:lstStyle/>
            <a:p>
              <a:r>
                <a:rPr lang="en-US" dirty="0">
                  <a:solidFill>
                    <a:schemeClr val="accent2"/>
                  </a:solidFill>
                </a:rPr>
                <a:t>0 + 0 + 6+ 36+ 7+ 0 = 49</a:t>
              </a:r>
            </a:p>
          </p:txBody>
        </p:sp>
        <p:sp>
          <p:nvSpPr>
            <p:cNvPr id="12" name="TextBox 11"/>
            <p:cNvSpPr txBox="1"/>
            <p:nvPr/>
          </p:nvSpPr>
          <p:spPr>
            <a:xfrm>
              <a:off x="331076" y="2425869"/>
              <a:ext cx="4397358" cy="369332"/>
            </a:xfrm>
            <a:prstGeom prst="rect">
              <a:avLst/>
            </a:prstGeom>
            <a:noFill/>
          </p:spPr>
          <p:txBody>
            <a:bodyPr wrap="none" rtlCol="0">
              <a:spAutoFit/>
            </a:bodyPr>
            <a:lstStyle/>
            <a:p>
              <a:r>
                <a:rPr lang="en-US" dirty="0">
                  <a:solidFill>
                    <a:schemeClr val="accent2"/>
                  </a:solidFill>
                </a:rPr>
                <a:t>1. Calculate the “dot product” of the vectors:</a:t>
              </a:r>
            </a:p>
          </p:txBody>
        </p:sp>
      </p:grpSp>
      <p:sp>
        <p:nvSpPr>
          <p:cNvPr id="13" name="TextBox 12"/>
          <p:cNvSpPr txBox="1"/>
          <p:nvPr/>
        </p:nvSpPr>
        <p:spPr>
          <a:xfrm>
            <a:off x="315310" y="3673366"/>
            <a:ext cx="4881465" cy="2031325"/>
          </a:xfrm>
          <a:prstGeom prst="rect">
            <a:avLst/>
          </a:prstGeom>
          <a:noFill/>
        </p:spPr>
        <p:txBody>
          <a:bodyPr wrap="none" rtlCol="0">
            <a:spAutoFit/>
          </a:bodyPr>
          <a:lstStyle/>
          <a:p>
            <a:r>
              <a:rPr lang="en-US" u="sng" dirty="0">
                <a:solidFill>
                  <a:schemeClr val="accent6">
                    <a:lumMod val="75000"/>
                  </a:schemeClr>
                </a:solidFill>
              </a:rPr>
              <a:t>Doc1: </a:t>
            </a:r>
            <a:r>
              <a:rPr lang="en-US" dirty="0">
                <a:solidFill>
                  <a:schemeClr val="accent6">
                    <a:lumMod val="75000"/>
                  </a:schemeClr>
                </a:solidFill>
              </a:rPr>
              <a:t>(1*1) + (0*0 )+ (3*3) + (6*6) + (7*7 )+ (0*0) </a:t>
            </a:r>
          </a:p>
          <a:p>
            <a:r>
              <a:rPr lang="en-US" dirty="0">
                <a:solidFill>
                  <a:schemeClr val="accent6">
                    <a:lumMod val="75000"/>
                  </a:schemeClr>
                </a:solidFill>
              </a:rPr>
              <a:t>1 + 0 + 9 + 36 + 49 + 0 = 95</a:t>
            </a:r>
          </a:p>
          <a:p>
            <a:r>
              <a:rPr lang="en-US" dirty="0" err="1">
                <a:solidFill>
                  <a:schemeClr val="accent6">
                    <a:lumMod val="75000"/>
                  </a:schemeClr>
                </a:solidFill>
              </a:rPr>
              <a:t>Sqrt</a:t>
            </a:r>
            <a:r>
              <a:rPr lang="en-US" dirty="0">
                <a:solidFill>
                  <a:schemeClr val="accent6">
                    <a:lumMod val="75000"/>
                  </a:schemeClr>
                </a:solidFill>
              </a:rPr>
              <a:t>(95) = 9.7</a:t>
            </a:r>
          </a:p>
          <a:p>
            <a:r>
              <a:rPr lang="en-US" u="sng" dirty="0">
                <a:solidFill>
                  <a:schemeClr val="accent6">
                    <a:lumMod val="75000"/>
                  </a:schemeClr>
                </a:solidFill>
              </a:rPr>
              <a:t>Doc2: </a:t>
            </a:r>
            <a:r>
              <a:rPr lang="en-US" dirty="0">
                <a:solidFill>
                  <a:schemeClr val="accent6">
                    <a:lumMod val="75000"/>
                  </a:schemeClr>
                </a:solidFill>
              </a:rPr>
              <a:t>(0*0)+(1*1)+(2*2)+(6*6)+(1*1) + (0*0)</a:t>
            </a:r>
          </a:p>
          <a:p>
            <a:r>
              <a:rPr lang="en-US" dirty="0">
                <a:solidFill>
                  <a:schemeClr val="accent6">
                    <a:lumMod val="75000"/>
                  </a:schemeClr>
                </a:solidFill>
              </a:rPr>
              <a:t>0 + 1 + 4 + 36 + 1 + 0 = 42</a:t>
            </a:r>
          </a:p>
          <a:p>
            <a:r>
              <a:rPr lang="en-US" dirty="0" err="1">
                <a:solidFill>
                  <a:schemeClr val="accent6">
                    <a:lumMod val="75000"/>
                  </a:schemeClr>
                </a:solidFill>
              </a:rPr>
              <a:t>Sqrt</a:t>
            </a:r>
            <a:r>
              <a:rPr lang="en-US" dirty="0">
                <a:solidFill>
                  <a:schemeClr val="accent6">
                    <a:lumMod val="75000"/>
                  </a:schemeClr>
                </a:solidFill>
              </a:rPr>
              <a:t>(42) = 6.4 </a:t>
            </a:r>
          </a:p>
          <a:p>
            <a:r>
              <a:rPr lang="en-US" dirty="0">
                <a:solidFill>
                  <a:schemeClr val="accent6">
                    <a:lumMod val="75000"/>
                  </a:schemeClr>
                </a:solidFill>
              </a:rPr>
              <a:t>9.7 * 6.4 = </a:t>
            </a:r>
            <a:r>
              <a:rPr lang="en-US" u="sng" dirty="0">
                <a:solidFill>
                  <a:srgbClr val="FFC000"/>
                </a:solidFill>
              </a:rPr>
              <a:t>63.1</a:t>
            </a:r>
          </a:p>
        </p:txBody>
      </p:sp>
      <p:grpSp>
        <p:nvGrpSpPr>
          <p:cNvPr id="20" name="Group 19">
            <a:extLst>
              <a:ext uri="{FF2B5EF4-FFF2-40B4-BE49-F238E27FC236}">
                <a16:creationId xmlns:a16="http://schemas.microsoft.com/office/drawing/2014/main" id="{C925BCC6-D7CA-DA47-AEB8-1F1A3DAC52E5}"/>
              </a:ext>
            </a:extLst>
          </p:cNvPr>
          <p:cNvGrpSpPr/>
          <p:nvPr/>
        </p:nvGrpSpPr>
        <p:grpSpPr>
          <a:xfrm>
            <a:off x="299545" y="2625876"/>
            <a:ext cx="5827722" cy="646331"/>
            <a:chOff x="299545" y="1671135"/>
            <a:chExt cx="5827722" cy="646331"/>
          </a:xfrm>
        </p:grpSpPr>
        <p:sp>
          <p:nvSpPr>
            <p:cNvPr id="7" name="TextBox 6"/>
            <p:cNvSpPr txBox="1"/>
            <p:nvPr/>
          </p:nvSpPr>
          <p:spPr>
            <a:xfrm>
              <a:off x="299545" y="1671135"/>
              <a:ext cx="1770036" cy="646331"/>
            </a:xfrm>
            <a:prstGeom prst="rect">
              <a:avLst/>
            </a:prstGeom>
            <a:noFill/>
          </p:spPr>
          <p:txBody>
            <a:bodyPr wrap="none" rtlCol="0">
              <a:spAutoFit/>
            </a:bodyPr>
            <a:lstStyle/>
            <a:p>
              <a:r>
                <a:rPr lang="en-US" dirty="0"/>
                <a:t>Doc1: 1,0,3,6,7,0</a:t>
              </a:r>
            </a:p>
            <a:p>
              <a:r>
                <a:rPr lang="en-US" dirty="0"/>
                <a:t>Doc2: 0,1,2,6,1,0</a:t>
              </a:r>
            </a:p>
          </p:txBody>
        </p:sp>
        <p:cxnSp>
          <p:nvCxnSpPr>
            <p:cNvPr id="15" name="Straight Arrow Connector 14">
              <a:extLst>
                <a:ext uri="{FF2B5EF4-FFF2-40B4-BE49-F238E27FC236}">
                  <a16:creationId xmlns:a16="http://schemas.microsoft.com/office/drawing/2014/main" id="{978CB922-9FBD-A74C-B07C-990D27E57D83}"/>
                </a:ext>
              </a:extLst>
            </p:cNvPr>
            <p:cNvCxnSpPr>
              <a:cxnSpLocks/>
            </p:cNvCxnSpPr>
            <p:nvPr/>
          </p:nvCxnSpPr>
          <p:spPr>
            <a:xfrm>
              <a:off x="2017059" y="1842254"/>
              <a:ext cx="578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600D2CD-3B83-EE46-9FCB-F2CED8A80266}"/>
                </a:ext>
              </a:extLst>
            </p:cNvPr>
            <p:cNvSpPr txBox="1"/>
            <p:nvPr/>
          </p:nvSpPr>
          <p:spPr>
            <a:xfrm>
              <a:off x="2554942" y="1707784"/>
              <a:ext cx="3572325" cy="276999"/>
            </a:xfrm>
            <a:prstGeom prst="rect">
              <a:avLst/>
            </a:prstGeom>
            <a:noFill/>
          </p:spPr>
          <p:txBody>
            <a:bodyPr wrap="none" rtlCol="0">
              <a:spAutoFit/>
            </a:bodyPr>
            <a:lstStyle/>
            <a:p>
              <a:r>
                <a:rPr lang="en-US" sz="1200" i="1" dirty="0"/>
                <a:t>Multiply each value to itself; sum up each doc; get sqrt</a:t>
              </a:r>
            </a:p>
          </p:txBody>
        </p:sp>
        <p:cxnSp>
          <p:nvCxnSpPr>
            <p:cNvPr id="17" name="Straight Arrow Connector 16">
              <a:extLst>
                <a:ext uri="{FF2B5EF4-FFF2-40B4-BE49-F238E27FC236}">
                  <a16:creationId xmlns:a16="http://schemas.microsoft.com/office/drawing/2014/main" id="{3E18AF07-56B7-3943-A6BB-8C4AB6F3992B}"/>
                </a:ext>
              </a:extLst>
            </p:cNvPr>
            <p:cNvCxnSpPr>
              <a:cxnSpLocks/>
            </p:cNvCxnSpPr>
            <p:nvPr/>
          </p:nvCxnSpPr>
          <p:spPr>
            <a:xfrm>
              <a:off x="2021542" y="2142571"/>
              <a:ext cx="578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D8B9025-8979-1647-B813-312D70055CE4}"/>
                </a:ext>
              </a:extLst>
            </p:cNvPr>
            <p:cNvSpPr txBox="1"/>
            <p:nvPr/>
          </p:nvSpPr>
          <p:spPr>
            <a:xfrm>
              <a:off x="2545977" y="1994655"/>
              <a:ext cx="3572325" cy="276999"/>
            </a:xfrm>
            <a:prstGeom prst="rect">
              <a:avLst/>
            </a:prstGeom>
            <a:noFill/>
          </p:spPr>
          <p:txBody>
            <a:bodyPr wrap="none" rtlCol="0">
              <a:spAutoFit/>
            </a:bodyPr>
            <a:lstStyle/>
            <a:p>
              <a:r>
                <a:rPr lang="en-US" sz="1200" i="1" dirty="0"/>
                <a:t>Multiply each value to itself; sum up each doc; get sqrt</a:t>
              </a:r>
            </a:p>
          </p:txBody>
        </p:sp>
      </p:grpSp>
      <p:cxnSp>
        <p:nvCxnSpPr>
          <p:cNvPr id="21" name="Straight Arrow Connector 20">
            <a:extLst>
              <a:ext uri="{FF2B5EF4-FFF2-40B4-BE49-F238E27FC236}">
                <a16:creationId xmlns:a16="http://schemas.microsoft.com/office/drawing/2014/main" id="{99F71F48-5D07-6A48-8E96-64DB45FDD796}"/>
              </a:ext>
            </a:extLst>
          </p:cNvPr>
          <p:cNvCxnSpPr>
            <a:cxnSpLocks/>
          </p:cNvCxnSpPr>
          <p:nvPr/>
        </p:nvCxnSpPr>
        <p:spPr>
          <a:xfrm>
            <a:off x="6055659" y="2814924"/>
            <a:ext cx="533400" cy="129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F58EBA5-F616-984E-B880-F2A9B4BBB173}"/>
              </a:ext>
            </a:extLst>
          </p:cNvPr>
          <p:cNvCxnSpPr>
            <a:cxnSpLocks/>
          </p:cNvCxnSpPr>
          <p:nvPr/>
        </p:nvCxnSpPr>
        <p:spPr>
          <a:xfrm flipV="1">
            <a:off x="6042212" y="2944906"/>
            <a:ext cx="506506" cy="138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51C6482-699C-2442-A0C9-6DFA02CA591B}"/>
              </a:ext>
            </a:extLst>
          </p:cNvPr>
          <p:cNvSpPr txBox="1"/>
          <p:nvPr/>
        </p:nvSpPr>
        <p:spPr>
          <a:xfrm>
            <a:off x="6544236" y="2819407"/>
            <a:ext cx="1888402" cy="276999"/>
          </a:xfrm>
          <a:prstGeom prst="rect">
            <a:avLst/>
          </a:prstGeom>
          <a:noFill/>
        </p:spPr>
        <p:txBody>
          <a:bodyPr wrap="none" rtlCol="0">
            <a:spAutoFit/>
          </a:bodyPr>
          <a:lstStyle/>
          <a:p>
            <a:r>
              <a:rPr lang="en-US" sz="1200" i="1" dirty="0"/>
              <a:t>Multiply single vector value</a:t>
            </a:r>
          </a:p>
        </p:txBody>
      </p:sp>
      <p:sp>
        <p:nvSpPr>
          <p:cNvPr id="22" name="Rectangle 21">
            <a:extLst>
              <a:ext uri="{FF2B5EF4-FFF2-40B4-BE49-F238E27FC236}">
                <a16:creationId xmlns:a16="http://schemas.microsoft.com/office/drawing/2014/main" id="{9510FFC2-35D0-3849-837E-F963DFFC04F4}"/>
              </a:ext>
            </a:extLst>
          </p:cNvPr>
          <p:cNvSpPr/>
          <p:nvPr/>
        </p:nvSpPr>
        <p:spPr>
          <a:xfrm>
            <a:off x="323762" y="2383722"/>
            <a:ext cx="4354782" cy="369332"/>
          </a:xfrm>
          <a:prstGeom prst="rect">
            <a:avLst/>
          </a:prstGeom>
        </p:spPr>
        <p:txBody>
          <a:bodyPr wrap="none">
            <a:spAutoFit/>
          </a:bodyPr>
          <a:lstStyle/>
          <a:p>
            <a:r>
              <a:rPr lang="en-US" b="1" dirty="0">
                <a:solidFill>
                  <a:schemeClr val="accent6">
                    <a:lumMod val="75000"/>
                  </a:schemeClr>
                </a:solidFill>
              </a:rPr>
              <a:t>2. Calculate the magnitude for a documents</a:t>
            </a:r>
          </a:p>
        </p:txBody>
      </p:sp>
      <p:cxnSp>
        <p:nvCxnSpPr>
          <p:cNvPr id="24" name="Straight Connector 23">
            <a:extLst>
              <a:ext uri="{FF2B5EF4-FFF2-40B4-BE49-F238E27FC236}">
                <a16:creationId xmlns:a16="http://schemas.microsoft.com/office/drawing/2014/main" id="{421800F8-45AF-2A44-B785-B2CD57A3723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52A24B2-228A-914B-9B0E-EF353E45C5F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0BD7C07F-47D8-144A-B569-3551D870013F}"/>
              </a:ext>
            </a:extLst>
          </p:cNvPr>
          <p:cNvPicPr>
            <a:picLocks noChangeAspect="1"/>
          </p:cNvPicPr>
          <p:nvPr/>
        </p:nvPicPr>
        <p:blipFill>
          <a:blip r:embed="rId2"/>
          <a:stretch>
            <a:fillRect/>
          </a:stretch>
        </p:blipFill>
        <p:spPr>
          <a:xfrm>
            <a:off x="2029841" y="107577"/>
            <a:ext cx="1842913" cy="814138"/>
          </a:xfrm>
          <a:prstGeom prst="rect">
            <a:avLst/>
          </a:prstGeom>
        </p:spPr>
      </p:pic>
    </p:spTree>
    <p:extLst>
      <p:ext uri="{BB962C8B-B14F-4D97-AF65-F5344CB8AC3E}">
        <p14:creationId xmlns:p14="http://schemas.microsoft.com/office/powerpoint/2010/main" val="15032706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5/21/24</a:t>
            </a:fld>
            <a:endParaRPr lang="en-US"/>
          </a:p>
        </p:txBody>
      </p:sp>
      <p:sp>
        <p:nvSpPr>
          <p:cNvPr id="3" name="Title 2"/>
          <p:cNvSpPr>
            <a:spLocks noGrp="1"/>
          </p:cNvSpPr>
          <p:nvPr>
            <p:ph type="title"/>
          </p:nvPr>
        </p:nvSpPr>
        <p:spPr/>
        <p:txBody>
          <a:bodyPr/>
          <a:lstStyle/>
          <a:p>
            <a:r>
              <a:rPr lang="en-US" dirty="0"/>
              <a:t>Cosine</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41</a:t>
            </a:fld>
            <a:endParaRPr lang="en-US" dirty="0"/>
          </a:p>
        </p:txBody>
      </p:sp>
      <p:sp>
        <p:nvSpPr>
          <p:cNvPr id="11" name="TextBox 10"/>
          <p:cNvSpPr txBox="1"/>
          <p:nvPr/>
        </p:nvSpPr>
        <p:spPr>
          <a:xfrm>
            <a:off x="281460" y="4987933"/>
            <a:ext cx="3678828" cy="646331"/>
          </a:xfrm>
          <a:prstGeom prst="rect">
            <a:avLst/>
          </a:prstGeom>
          <a:noFill/>
        </p:spPr>
        <p:txBody>
          <a:bodyPr wrap="none" rtlCol="0">
            <a:spAutoFit/>
          </a:bodyPr>
          <a:lstStyle/>
          <a:p>
            <a:r>
              <a:rPr lang="en-US" dirty="0">
                <a:solidFill>
                  <a:schemeClr val="accent6"/>
                </a:solidFill>
              </a:rPr>
              <a:t>3. Distance Measure: 49 / 63.1 </a:t>
            </a:r>
            <a:r>
              <a:rPr lang="en-US" u="sng" dirty="0">
                <a:solidFill>
                  <a:srgbClr val="FFC000"/>
                </a:solidFill>
              </a:rPr>
              <a:t>= 0.77</a:t>
            </a:r>
          </a:p>
          <a:p>
            <a:r>
              <a:rPr lang="en-US" i="1" dirty="0"/>
              <a:t>Value will always be between 0,1.</a:t>
            </a:r>
          </a:p>
        </p:txBody>
      </p:sp>
      <p:grpSp>
        <p:nvGrpSpPr>
          <p:cNvPr id="20" name="Group 19">
            <a:extLst>
              <a:ext uri="{FF2B5EF4-FFF2-40B4-BE49-F238E27FC236}">
                <a16:creationId xmlns:a16="http://schemas.microsoft.com/office/drawing/2014/main" id="{CD2EBA70-9D22-9245-AE96-9F62542B607D}"/>
              </a:ext>
            </a:extLst>
          </p:cNvPr>
          <p:cNvGrpSpPr/>
          <p:nvPr/>
        </p:nvGrpSpPr>
        <p:grpSpPr>
          <a:xfrm>
            <a:off x="331076" y="1161845"/>
            <a:ext cx="4397358" cy="989441"/>
            <a:chOff x="331076" y="2425869"/>
            <a:chExt cx="4397358" cy="989441"/>
          </a:xfrm>
        </p:grpSpPr>
        <p:sp>
          <p:nvSpPr>
            <p:cNvPr id="21" name="TextBox 20">
              <a:extLst>
                <a:ext uri="{FF2B5EF4-FFF2-40B4-BE49-F238E27FC236}">
                  <a16:creationId xmlns:a16="http://schemas.microsoft.com/office/drawing/2014/main" id="{93EEF633-26B5-764F-BED4-CC42B1AE7BDB}"/>
                </a:ext>
              </a:extLst>
            </p:cNvPr>
            <p:cNvSpPr txBox="1"/>
            <p:nvPr/>
          </p:nvSpPr>
          <p:spPr>
            <a:xfrm>
              <a:off x="331076" y="2735923"/>
              <a:ext cx="4233851" cy="369332"/>
            </a:xfrm>
            <a:prstGeom prst="rect">
              <a:avLst/>
            </a:prstGeom>
            <a:noFill/>
          </p:spPr>
          <p:txBody>
            <a:bodyPr wrap="none" rtlCol="0">
              <a:spAutoFit/>
            </a:bodyPr>
            <a:lstStyle/>
            <a:p>
              <a:r>
                <a:rPr lang="en-US" dirty="0">
                  <a:solidFill>
                    <a:schemeClr val="accent2"/>
                  </a:solidFill>
                </a:rPr>
                <a:t>(1*0) + (0*1) + (3*2) + (6*6) + (7*1) + (0*0)</a:t>
              </a:r>
            </a:p>
          </p:txBody>
        </p:sp>
        <p:sp>
          <p:nvSpPr>
            <p:cNvPr id="22" name="TextBox 21">
              <a:extLst>
                <a:ext uri="{FF2B5EF4-FFF2-40B4-BE49-F238E27FC236}">
                  <a16:creationId xmlns:a16="http://schemas.microsoft.com/office/drawing/2014/main" id="{D827902A-1288-2D49-9DAF-2997DCFF8AF2}"/>
                </a:ext>
              </a:extLst>
            </p:cNvPr>
            <p:cNvSpPr txBox="1"/>
            <p:nvPr/>
          </p:nvSpPr>
          <p:spPr>
            <a:xfrm>
              <a:off x="331076" y="3045978"/>
              <a:ext cx="2406428" cy="369332"/>
            </a:xfrm>
            <a:prstGeom prst="rect">
              <a:avLst/>
            </a:prstGeom>
            <a:noFill/>
          </p:spPr>
          <p:txBody>
            <a:bodyPr wrap="none" rtlCol="0">
              <a:spAutoFit/>
            </a:bodyPr>
            <a:lstStyle/>
            <a:p>
              <a:r>
                <a:rPr lang="en-US" dirty="0">
                  <a:solidFill>
                    <a:schemeClr val="accent2"/>
                  </a:solidFill>
                </a:rPr>
                <a:t>0 + 0 + 6+ 36+ 7+ 0 = 49</a:t>
              </a:r>
            </a:p>
          </p:txBody>
        </p:sp>
        <p:sp>
          <p:nvSpPr>
            <p:cNvPr id="23" name="TextBox 22">
              <a:extLst>
                <a:ext uri="{FF2B5EF4-FFF2-40B4-BE49-F238E27FC236}">
                  <a16:creationId xmlns:a16="http://schemas.microsoft.com/office/drawing/2014/main" id="{5ED24E12-38A4-E34E-BA26-6337B17CD6CB}"/>
                </a:ext>
              </a:extLst>
            </p:cNvPr>
            <p:cNvSpPr txBox="1"/>
            <p:nvPr/>
          </p:nvSpPr>
          <p:spPr>
            <a:xfrm>
              <a:off x="331076" y="2425869"/>
              <a:ext cx="4397358" cy="369332"/>
            </a:xfrm>
            <a:prstGeom prst="rect">
              <a:avLst/>
            </a:prstGeom>
            <a:noFill/>
          </p:spPr>
          <p:txBody>
            <a:bodyPr wrap="none" rtlCol="0">
              <a:spAutoFit/>
            </a:bodyPr>
            <a:lstStyle/>
            <a:p>
              <a:r>
                <a:rPr lang="en-US" dirty="0">
                  <a:solidFill>
                    <a:schemeClr val="accent2"/>
                  </a:solidFill>
                </a:rPr>
                <a:t>1. Calculate the “dot product” of the vectors:</a:t>
              </a:r>
            </a:p>
          </p:txBody>
        </p:sp>
      </p:grpSp>
      <p:sp>
        <p:nvSpPr>
          <p:cNvPr id="24" name="Rectangle 23">
            <a:extLst>
              <a:ext uri="{FF2B5EF4-FFF2-40B4-BE49-F238E27FC236}">
                <a16:creationId xmlns:a16="http://schemas.microsoft.com/office/drawing/2014/main" id="{8B41A7E0-56C2-D94C-A98D-626DD20DA5DC}"/>
              </a:ext>
            </a:extLst>
          </p:cNvPr>
          <p:cNvSpPr/>
          <p:nvPr/>
        </p:nvSpPr>
        <p:spPr>
          <a:xfrm>
            <a:off x="323762" y="2383722"/>
            <a:ext cx="4980851" cy="2585323"/>
          </a:xfrm>
          <a:prstGeom prst="rect">
            <a:avLst/>
          </a:prstGeom>
        </p:spPr>
        <p:txBody>
          <a:bodyPr wrap="none">
            <a:spAutoFit/>
          </a:bodyPr>
          <a:lstStyle/>
          <a:p>
            <a:r>
              <a:rPr lang="en-US" dirty="0">
                <a:solidFill>
                  <a:schemeClr val="accent2"/>
                </a:solidFill>
              </a:rPr>
              <a:t>2. Calculate the magnitude for a documents</a:t>
            </a:r>
          </a:p>
          <a:p>
            <a:r>
              <a:rPr lang="en-US" dirty="0">
                <a:solidFill>
                  <a:schemeClr val="accent2"/>
                </a:solidFill>
              </a:rPr>
              <a:t>Doc1: (1*1) + (0*0 )+ (3*3) + (6*6) + (7*7 )+ (0*0) </a:t>
            </a:r>
          </a:p>
          <a:p>
            <a:r>
              <a:rPr lang="en-US" dirty="0">
                <a:solidFill>
                  <a:schemeClr val="accent2"/>
                </a:solidFill>
              </a:rPr>
              <a:t>1 + 0 + 9 + 36 + 49 + 0 = 95</a:t>
            </a:r>
          </a:p>
          <a:p>
            <a:r>
              <a:rPr lang="en-US" dirty="0">
                <a:solidFill>
                  <a:schemeClr val="accent2"/>
                </a:solidFill>
              </a:rPr>
              <a:t>Sqrt(95) = 9.7</a:t>
            </a:r>
          </a:p>
          <a:p>
            <a:r>
              <a:rPr lang="en-US" dirty="0">
                <a:solidFill>
                  <a:schemeClr val="accent2"/>
                </a:solidFill>
              </a:rPr>
              <a:t>Doc2: (0*0)+(1*1)+(2*2)+(6*6)+(1*1) + (0*0)</a:t>
            </a:r>
          </a:p>
          <a:p>
            <a:r>
              <a:rPr lang="en-US" dirty="0">
                <a:solidFill>
                  <a:schemeClr val="accent2"/>
                </a:solidFill>
              </a:rPr>
              <a:t>0 + 1 + 4 + 36 + 1 + 0 = 42</a:t>
            </a:r>
          </a:p>
          <a:p>
            <a:r>
              <a:rPr lang="en-US" dirty="0">
                <a:solidFill>
                  <a:schemeClr val="accent2"/>
                </a:solidFill>
              </a:rPr>
              <a:t>Sqrt(42) = 6.4 </a:t>
            </a:r>
          </a:p>
          <a:p>
            <a:r>
              <a:rPr lang="en-US" dirty="0">
                <a:solidFill>
                  <a:schemeClr val="accent2"/>
                </a:solidFill>
              </a:rPr>
              <a:t>9.7 * 6.4 = 63.1</a:t>
            </a:r>
          </a:p>
          <a:p>
            <a:endParaRPr lang="en-US" b="1" dirty="0">
              <a:solidFill>
                <a:schemeClr val="accent6">
                  <a:lumMod val="75000"/>
                </a:schemeClr>
              </a:solidFill>
            </a:endParaRPr>
          </a:p>
        </p:txBody>
      </p:sp>
      <p:cxnSp>
        <p:nvCxnSpPr>
          <p:cNvPr id="13" name="Straight Connector 12">
            <a:extLst>
              <a:ext uri="{FF2B5EF4-FFF2-40B4-BE49-F238E27FC236}">
                <a16:creationId xmlns:a16="http://schemas.microsoft.com/office/drawing/2014/main" id="{70700283-67C1-1A48-B419-21DAE6F8F83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C3E2DAD-F347-5F43-9507-C1ED637D233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B86A133-0C1A-784F-AED8-B12A6AB365EA}"/>
              </a:ext>
            </a:extLst>
          </p:cNvPr>
          <p:cNvPicPr>
            <a:picLocks noChangeAspect="1"/>
          </p:cNvPicPr>
          <p:nvPr/>
        </p:nvPicPr>
        <p:blipFill>
          <a:blip r:embed="rId2"/>
          <a:stretch>
            <a:fillRect/>
          </a:stretch>
        </p:blipFill>
        <p:spPr>
          <a:xfrm>
            <a:off x="2029841" y="107577"/>
            <a:ext cx="1842913" cy="814138"/>
          </a:xfrm>
          <a:prstGeom prst="rect">
            <a:avLst/>
          </a:prstGeom>
        </p:spPr>
      </p:pic>
    </p:spTree>
    <p:extLst>
      <p:ext uri="{BB962C8B-B14F-4D97-AF65-F5344CB8AC3E}">
        <p14:creationId xmlns:p14="http://schemas.microsoft.com/office/powerpoint/2010/main" val="1233393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044BC4-137A-48C9-AC90-557A74AB3C65}"/>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194FC0B8-AD59-42B6-87BD-C5F47E278813}"/>
              </a:ext>
            </a:extLst>
          </p:cNvPr>
          <p:cNvSpPr>
            <a:spLocks noGrp="1"/>
          </p:cNvSpPr>
          <p:nvPr>
            <p:ph type="title"/>
          </p:nvPr>
        </p:nvSpPr>
        <p:spPr/>
        <p:txBody>
          <a:bodyPr/>
          <a:lstStyle/>
          <a:p>
            <a:r>
              <a:rPr lang="en-US" dirty="0"/>
              <a:t>Spherical K-Means</a:t>
            </a:r>
          </a:p>
        </p:txBody>
      </p:sp>
      <p:sp>
        <p:nvSpPr>
          <p:cNvPr id="4" name="Footer Placeholder 3">
            <a:extLst>
              <a:ext uri="{FF2B5EF4-FFF2-40B4-BE49-F238E27FC236}">
                <a16:creationId xmlns:a16="http://schemas.microsoft.com/office/drawing/2014/main" id="{BB32AB7D-41C8-4C00-BF84-12E12E513EA0}"/>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B123BEAB-D46C-458F-B5E4-79AB83F49BB7}"/>
              </a:ext>
            </a:extLst>
          </p:cNvPr>
          <p:cNvSpPr>
            <a:spLocks noGrp="1"/>
          </p:cNvSpPr>
          <p:nvPr>
            <p:ph type="sldNum" sz="quarter" idx="4"/>
          </p:nvPr>
        </p:nvSpPr>
        <p:spPr/>
        <p:txBody>
          <a:bodyPr/>
          <a:lstStyle/>
          <a:p>
            <a:fld id="{37290FF7-652B-4475-AEAB-8B1A5D23AE09}" type="slidenum">
              <a:rPr lang="en-US" smtClean="0"/>
              <a:pPr/>
              <a:t>42</a:t>
            </a:fld>
            <a:endParaRPr lang="en-US" dirty="0"/>
          </a:p>
        </p:txBody>
      </p:sp>
      <p:sp>
        <p:nvSpPr>
          <p:cNvPr id="6" name="TextBox 5"/>
          <p:cNvSpPr txBox="1"/>
          <p:nvPr/>
        </p:nvSpPr>
        <p:spPr>
          <a:xfrm>
            <a:off x="204952" y="1608081"/>
            <a:ext cx="8135007"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Uses cosine similarity to calculate distance</a:t>
            </a:r>
          </a:p>
          <a:p>
            <a:pPr marL="285750" indent="-285750">
              <a:buFont typeface="Arial" panose="020B0604020202020204" pitchFamily="34" charset="0"/>
              <a:buChar char="•"/>
            </a:pPr>
            <a:r>
              <a:rPr lang="en-US" dirty="0"/>
              <a:t>Values are normalized to 0,1</a:t>
            </a:r>
          </a:p>
          <a:p>
            <a:pPr marL="285750" indent="-285750">
              <a:buFont typeface="Arial" panose="020B0604020202020204" pitchFamily="34" charset="0"/>
              <a:buChar char="•"/>
            </a:pPr>
            <a:r>
              <a:rPr lang="en-US" b="1" u="sng" dirty="0">
                <a:solidFill>
                  <a:schemeClr val="accent1">
                    <a:lumMod val="75000"/>
                  </a:schemeClr>
                </a:solidFill>
              </a:rPr>
              <a:t>Cosine is measuring similarity…so a value of 0 means orthogonal (independent)</a:t>
            </a:r>
          </a:p>
        </p:txBody>
      </p:sp>
      <p:sp>
        <p:nvSpPr>
          <p:cNvPr id="9" name="Rectangle 8"/>
          <p:cNvSpPr/>
          <p:nvPr/>
        </p:nvSpPr>
        <p:spPr>
          <a:xfrm>
            <a:off x="160019" y="5849471"/>
            <a:ext cx="8355325" cy="51098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Using cosines now D4, D2 represent a cluster as expected and you may have to declare add another K</a:t>
            </a:r>
          </a:p>
        </p:txBody>
      </p:sp>
      <p:grpSp>
        <p:nvGrpSpPr>
          <p:cNvPr id="7" name="Group 6"/>
          <p:cNvGrpSpPr/>
          <p:nvPr/>
        </p:nvGrpSpPr>
        <p:grpSpPr>
          <a:xfrm>
            <a:off x="2751083" y="2465921"/>
            <a:ext cx="3111835" cy="3356655"/>
            <a:chOff x="2506719" y="2465921"/>
            <a:chExt cx="3641835" cy="3668843"/>
          </a:xfrm>
        </p:grpSpPr>
        <p:pic>
          <p:nvPicPr>
            <p:cNvPr id="8" name="Picture 7"/>
            <p:cNvPicPr/>
            <p:nvPr/>
          </p:nvPicPr>
          <p:blipFill rotWithShape="1">
            <a:blip r:embed="rId2">
              <a:extLst>
                <a:ext uri="{28A0092B-C50C-407E-A947-70E740481C1C}">
                  <a14:useLocalDpi xmlns:a14="http://schemas.microsoft.com/office/drawing/2010/main" val="0"/>
                </a:ext>
              </a:extLst>
            </a:blip>
            <a:srcRect l="51481" r="969"/>
            <a:stretch/>
          </p:blipFill>
          <p:spPr bwMode="auto">
            <a:xfrm>
              <a:off x="2506719" y="2465921"/>
              <a:ext cx="3641835" cy="3668843"/>
            </a:xfrm>
            <a:prstGeom prst="rect">
              <a:avLst/>
            </a:prstGeom>
            <a:noFill/>
          </p:spPr>
        </p:pic>
        <p:sp>
          <p:nvSpPr>
            <p:cNvPr id="10" name="Oval 9"/>
            <p:cNvSpPr/>
            <p:nvPr/>
          </p:nvSpPr>
          <p:spPr>
            <a:xfrm rot="19149861">
              <a:off x="4224190" y="3567945"/>
              <a:ext cx="940298" cy="9098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252249" y="1056289"/>
            <a:ext cx="4144468" cy="646331"/>
          </a:xfrm>
          <a:prstGeom prst="rect">
            <a:avLst/>
          </a:prstGeom>
          <a:noFill/>
        </p:spPr>
        <p:txBody>
          <a:bodyPr wrap="none" rtlCol="0">
            <a:spAutoFit/>
          </a:bodyPr>
          <a:lstStyle/>
          <a:p>
            <a:r>
              <a:rPr lang="en-US" b="1" dirty="0"/>
              <a:t>Euclidean</a:t>
            </a:r>
            <a:r>
              <a:rPr lang="en-US" dirty="0"/>
              <a:t>: How dissimilar are documents?</a:t>
            </a:r>
          </a:p>
          <a:p>
            <a:r>
              <a:rPr lang="en-US" b="1" dirty="0"/>
              <a:t>Cosine</a:t>
            </a:r>
            <a:r>
              <a:rPr lang="en-US" dirty="0"/>
              <a:t>: How similar are documents?</a:t>
            </a:r>
          </a:p>
        </p:txBody>
      </p:sp>
      <p:sp>
        <p:nvSpPr>
          <p:cNvPr id="13" name="Rectangle 12"/>
          <p:cNvSpPr/>
          <p:nvPr/>
        </p:nvSpPr>
        <p:spPr>
          <a:xfrm>
            <a:off x="5825359" y="2711668"/>
            <a:ext cx="2916619" cy="677917"/>
          </a:xfrm>
          <a:prstGeom prst="rect">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These are similar docs </a:t>
            </a:r>
            <a:r>
              <a:rPr lang="en-US" sz="1600" dirty="0" err="1"/>
              <a:t>i.e</a:t>
            </a:r>
            <a:r>
              <a:rPr lang="en-US" sz="1600" dirty="0"/>
              <a:t> cosine similarity is closer to 1</a:t>
            </a:r>
          </a:p>
        </p:txBody>
      </p:sp>
      <p:cxnSp>
        <p:nvCxnSpPr>
          <p:cNvPr id="15" name="Straight Arrow Connector 14"/>
          <p:cNvCxnSpPr>
            <a:cxnSpLocks/>
            <a:stCxn id="13" idx="1"/>
            <a:endCxn id="10" idx="6"/>
          </p:cNvCxnSpPr>
          <p:nvPr/>
        </p:nvCxnSpPr>
        <p:spPr>
          <a:xfrm flipH="1">
            <a:off x="4924279" y="3050627"/>
            <a:ext cx="901080" cy="57707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DDB5F1-1305-384E-9904-713B7249449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4570A13-254A-184A-9EF5-20B87EF9165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920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5/21/24</a:t>
            </a:fld>
            <a:endParaRPr lang="en-US"/>
          </a:p>
        </p:txBody>
      </p:sp>
      <p:sp>
        <p:nvSpPr>
          <p:cNvPr id="3" name="Title 2"/>
          <p:cNvSpPr>
            <a:spLocks noGrp="1"/>
          </p:cNvSpPr>
          <p:nvPr>
            <p:ph type="title"/>
          </p:nvPr>
        </p:nvSpPr>
        <p:spPr/>
        <p:txBody>
          <a:bodyPr/>
          <a:lstStyle/>
          <a:p>
            <a:r>
              <a:rPr lang="en-US" dirty="0"/>
              <a:t>Side by Side</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43</a:t>
            </a:fld>
            <a:endParaRPr lang="en-US" dirty="0"/>
          </a:p>
        </p:txBody>
      </p:sp>
      <p:pic>
        <p:nvPicPr>
          <p:cNvPr id="7" name="Picture 6"/>
          <p:cNvPicPr/>
          <p:nvPr/>
        </p:nvPicPr>
        <p:blipFill rotWithShape="1">
          <a:blip r:embed="rId2">
            <a:extLst>
              <a:ext uri="{28A0092B-C50C-407E-A947-70E740481C1C}">
                <a14:useLocalDpi xmlns:a14="http://schemas.microsoft.com/office/drawing/2010/main" val="0"/>
              </a:ext>
            </a:extLst>
          </a:blip>
          <a:srcRect r="559"/>
          <a:stretch/>
        </p:blipFill>
        <p:spPr bwMode="auto">
          <a:xfrm>
            <a:off x="51210" y="1150829"/>
            <a:ext cx="7129970" cy="3434618"/>
          </a:xfrm>
          <a:prstGeom prst="rect">
            <a:avLst/>
          </a:prstGeom>
          <a:noFill/>
        </p:spPr>
      </p:pic>
      <p:sp>
        <p:nvSpPr>
          <p:cNvPr id="6" name="TextBox 5"/>
          <p:cNvSpPr txBox="1"/>
          <p:nvPr/>
        </p:nvSpPr>
        <p:spPr>
          <a:xfrm>
            <a:off x="152095" y="4322845"/>
            <a:ext cx="3720658" cy="923330"/>
          </a:xfrm>
          <a:prstGeom prst="rect">
            <a:avLst/>
          </a:prstGeom>
          <a:noFill/>
        </p:spPr>
        <p:txBody>
          <a:bodyPr wrap="square" rtlCol="0">
            <a:spAutoFit/>
          </a:bodyPr>
          <a:lstStyle/>
          <a:p>
            <a:pPr marL="285750" indent="-285750">
              <a:buFont typeface="Arial" panose="020B0604020202020204" pitchFamily="34" charset="0"/>
              <a:buChar char="•"/>
            </a:pPr>
            <a:r>
              <a:rPr lang="en-US" sz="1200" dirty="0"/>
              <a:t>Big distance D4 to D2 means they are dissimilar</a:t>
            </a:r>
          </a:p>
          <a:p>
            <a:pPr marL="285750" indent="-285750">
              <a:buFont typeface="Arial" panose="020B0604020202020204" pitchFamily="34" charset="0"/>
              <a:buChar char="•"/>
            </a:pPr>
            <a:r>
              <a:rPr lang="en-US" sz="1200" dirty="0"/>
              <a:t>Distance is between 0 to inf.</a:t>
            </a:r>
          </a:p>
          <a:p>
            <a:r>
              <a:rPr lang="en-US" sz="1200" dirty="0"/>
              <a:t>Higher value means </a:t>
            </a:r>
            <a:r>
              <a:rPr lang="en-US" sz="1200" i="1" dirty="0"/>
              <a:t>bigger</a:t>
            </a:r>
            <a:r>
              <a:rPr lang="en-US" sz="1200" dirty="0"/>
              <a:t> distance.</a:t>
            </a:r>
          </a:p>
          <a:p>
            <a:pPr marL="285750" indent="-285750">
              <a:buFont typeface="Arial" panose="020B0604020202020204" pitchFamily="34" charset="0"/>
              <a:buChar char="•"/>
            </a:pPr>
            <a:endParaRPr lang="en-US" dirty="0"/>
          </a:p>
        </p:txBody>
      </p:sp>
      <p:cxnSp>
        <p:nvCxnSpPr>
          <p:cNvPr id="11" name="Straight Connector 10">
            <a:extLst>
              <a:ext uri="{FF2B5EF4-FFF2-40B4-BE49-F238E27FC236}">
                <a16:creationId xmlns:a16="http://schemas.microsoft.com/office/drawing/2014/main" id="{DCF9FF03-2C88-E54D-9756-C1DDD94F14B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1E4F11-7121-F447-B111-380162C63A5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B00E23B-1DD7-0442-940E-444357FB0850}"/>
              </a:ext>
            </a:extLst>
          </p:cNvPr>
          <p:cNvSpPr txBox="1"/>
          <p:nvPr/>
        </p:nvSpPr>
        <p:spPr>
          <a:xfrm>
            <a:off x="3935201" y="4367668"/>
            <a:ext cx="3151399"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D4 to D2  Small angle distance means they are similar.</a:t>
            </a:r>
          </a:p>
          <a:p>
            <a:pPr marL="171450" indent="-171450">
              <a:buFont typeface="Arial" panose="020B0604020202020204" pitchFamily="34" charset="0"/>
              <a:buChar char="•"/>
            </a:pPr>
            <a:r>
              <a:rPr lang="en-US" sz="1200" dirty="0"/>
              <a:t>Distance is between 0 to 1.</a:t>
            </a:r>
          </a:p>
          <a:p>
            <a:r>
              <a:rPr lang="en-US" sz="1200" dirty="0"/>
              <a:t>Higher value means </a:t>
            </a:r>
            <a:r>
              <a:rPr lang="en-US" sz="1200" i="1" dirty="0"/>
              <a:t>smaller</a:t>
            </a:r>
            <a:r>
              <a:rPr lang="en-US" sz="1200" dirty="0"/>
              <a:t> distance. </a:t>
            </a:r>
          </a:p>
          <a:p>
            <a:r>
              <a:rPr lang="en-US" sz="1200" dirty="0"/>
              <a:t>i.e. 1 to 1 for division is a duplicate document!</a:t>
            </a:r>
            <a:endParaRPr lang="en-US" dirty="0"/>
          </a:p>
        </p:txBody>
      </p:sp>
    </p:spTree>
    <p:extLst>
      <p:ext uri="{BB962C8B-B14F-4D97-AF65-F5344CB8AC3E}">
        <p14:creationId xmlns:p14="http://schemas.microsoft.com/office/powerpoint/2010/main" val="2192218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9EEEA1-A7D2-E3F6-3218-610E2E52D084}"/>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53E06134-414B-B70C-23E7-B02B157E4E04}"/>
              </a:ext>
            </a:extLst>
          </p:cNvPr>
          <p:cNvSpPr>
            <a:spLocks noGrp="1"/>
          </p:cNvSpPr>
          <p:nvPr>
            <p:ph type="title"/>
          </p:nvPr>
        </p:nvSpPr>
        <p:spPr/>
        <p:txBody>
          <a:bodyPr/>
          <a:lstStyle/>
          <a:p>
            <a:r>
              <a:rPr lang="en-US" dirty="0"/>
              <a:t>Evaluating a cluster</a:t>
            </a:r>
          </a:p>
        </p:txBody>
      </p:sp>
      <p:sp>
        <p:nvSpPr>
          <p:cNvPr id="4" name="Footer Placeholder 3">
            <a:extLst>
              <a:ext uri="{FF2B5EF4-FFF2-40B4-BE49-F238E27FC236}">
                <a16:creationId xmlns:a16="http://schemas.microsoft.com/office/drawing/2014/main" id="{AE4C6CA2-E837-3588-570B-9460AD92F6D0}"/>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409AC74B-392F-99F7-5F4F-A65AEB4AFE1A}"/>
              </a:ext>
            </a:extLst>
          </p:cNvPr>
          <p:cNvSpPr>
            <a:spLocks noGrp="1"/>
          </p:cNvSpPr>
          <p:nvPr>
            <p:ph type="sldNum" sz="quarter" idx="4"/>
          </p:nvPr>
        </p:nvSpPr>
        <p:spPr/>
        <p:txBody>
          <a:bodyPr/>
          <a:lstStyle/>
          <a:p>
            <a:fld id="{37290FF7-652B-4475-AEAB-8B1A5D23AE09}" type="slidenum">
              <a:rPr lang="en-US" smtClean="0"/>
              <a:pPr/>
              <a:t>44</a:t>
            </a:fld>
            <a:endParaRPr lang="en-US" dirty="0"/>
          </a:p>
        </p:txBody>
      </p:sp>
      <p:sp>
        <p:nvSpPr>
          <p:cNvPr id="11" name="TextBox 10">
            <a:extLst>
              <a:ext uri="{FF2B5EF4-FFF2-40B4-BE49-F238E27FC236}">
                <a16:creationId xmlns:a16="http://schemas.microsoft.com/office/drawing/2014/main" id="{BC7ABC38-BB7C-2E91-41C0-A4220BB08B94}"/>
              </a:ext>
            </a:extLst>
          </p:cNvPr>
          <p:cNvSpPr txBox="1"/>
          <p:nvPr/>
        </p:nvSpPr>
        <p:spPr>
          <a:xfrm>
            <a:off x="365760" y="1024987"/>
            <a:ext cx="8778240" cy="923330"/>
          </a:xfrm>
          <a:prstGeom prst="rect">
            <a:avLst/>
          </a:prstGeom>
          <a:noFill/>
        </p:spPr>
        <p:txBody>
          <a:bodyPr wrap="square">
            <a:spAutoFit/>
          </a:bodyPr>
          <a:lstStyle/>
          <a:p>
            <a:r>
              <a:rPr lang="en-US" dirty="0"/>
              <a:t>Silhouette plot: It is calculated using both the mean intra-cluster distance (a) and the mean nearest-cluster distance (b) for each sample. </a:t>
            </a:r>
          </a:p>
          <a:p>
            <a:r>
              <a:rPr lang="en-US" dirty="0"/>
              <a:t>The Silhouette Coefficient for a sample is (b - a) / max(a, b).</a:t>
            </a:r>
          </a:p>
        </p:txBody>
      </p:sp>
      <p:pic>
        <p:nvPicPr>
          <p:cNvPr id="12" name="Picture 11">
            <a:extLst>
              <a:ext uri="{FF2B5EF4-FFF2-40B4-BE49-F238E27FC236}">
                <a16:creationId xmlns:a16="http://schemas.microsoft.com/office/drawing/2014/main" id="{AE564321-B0E7-320F-732F-63B99B34A1E0}"/>
              </a:ext>
            </a:extLst>
          </p:cNvPr>
          <p:cNvPicPr>
            <a:picLocks noChangeAspect="1"/>
          </p:cNvPicPr>
          <p:nvPr/>
        </p:nvPicPr>
        <p:blipFill>
          <a:blip r:embed="rId2"/>
          <a:stretch>
            <a:fillRect/>
          </a:stretch>
        </p:blipFill>
        <p:spPr>
          <a:xfrm>
            <a:off x="125730" y="2016701"/>
            <a:ext cx="7772400" cy="4135011"/>
          </a:xfrm>
          <a:prstGeom prst="rect">
            <a:avLst/>
          </a:prstGeom>
        </p:spPr>
      </p:pic>
      <p:sp>
        <p:nvSpPr>
          <p:cNvPr id="9" name="TextBox 8">
            <a:extLst>
              <a:ext uri="{FF2B5EF4-FFF2-40B4-BE49-F238E27FC236}">
                <a16:creationId xmlns:a16="http://schemas.microsoft.com/office/drawing/2014/main" id="{9FACF131-625E-2B87-3A11-6922B57F37D7}"/>
              </a:ext>
            </a:extLst>
          </p:cNvPr>
          <p:cNvSpPr txBox="1"/>
          <p:nvPr/>
        </p:nvSpPr>
        <p:spPr>
          <a:xfrm>
            <a:off x="4343400" y="4184550"/>
            <a:ext cx="4572000" cy="2308324"/>
          </a:xfrm>
          <a:prstGeom prst="rect">
            <a:avLst/>
          </a:prstGeom>
          <a:solidFill>
            <a:schemeClr val="accent2"/>
          </a:solidFill>
        </p:spPr>
        <p:txBody>
          <a:bodyPr wrap="square">
            <a:spAutoFit/>
          </a:bodyPr>
          <a:lstStyle/>
          <a:p>
            <a:r>
              <a:rPr lang="en-US" dirty="0"/>
              <a:t>Silhouette plot: By looking at the silhouette plot, we can understand the structure of the clusters formed. A high average silhouette width indicates a good clustering. Silhouette values near +1 indicate that the observation is far from the neighboring clusters. A value of 0 indicates that the sample is on or very close to the neighboring cluster(s).</a:t>
            </a:r>
          </a:p>
        </p:txBody>
      </p:sp>
    </p:spTree>
    <p:extLst>
      <p:ext uri="{BB962C8B-B14F-4D97-AF65-F5344CB8AC3E}">
        <p14:creationId xmlns:p14="http://schemas.microsoft.com/office/powerpoint/2010/main" val="7624573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5/21/24</a:t>
            </a:fld>
            <a:endParaRPr lang="en-US"/>
          </a:p>
        </p:txBody>
      </p:sp>
      <p:sp>
        <p:nvSpPr>
          <p:cNvPr id="3" name="Title 2"/>
          <p:cNvSpPr>
            <a:spLocks noGrp="1"/>
          </p:cNvSpPr>
          <p:nvPr>
            <p:ph type="title"/>
          </p:nvPr>
        </p:nvSpPr>
        <p:spPr/>
        <p:txBody>
          <a:bodyPr/>
          <a:lstStyle/>
          <a:p>
            <a:endParaRPr lang="en-US"/>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45</a:t>
            </a:fld>
            <a:endParaRPr lang="en-US" dirty="0"/>
          </a:p>
        </p:txBody>
      </p:sp>
      <p:pic>
        <p:nvPicPr>
          <p:cNvPr id="17410" name="Picture 2" descr="Image result for cosin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823" y="1422892"/>
            <a:ext cx="4238625" cy="40386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950372" y="2900855"/>
            <a:ext cx="3785652" cy="461665"/>
          </a:xfrm>
          <a:prstGeom prst="rect">
            <a:avLst/>
          </a:prstGeom>
          <a:noFill/>
        </p:spPr>
        <p:txBody>
          <a:bodyPr wrap="none" rtlCol="0">
            <a:spAutoFit/>
          </a:bodyPr>
          <a:lstStyle/>
          <a:p>
            <a:r>
              <a:rPr lang="en-US" sz="2400" dirty="0"/>
              <a:t>Open </a:t>
            </a:r>
            <a:r>
              <a:rPr lang="en-US" sz="2400" dirty="0" err="1"/>
              <a:t>F_spherical_kmeans.R</a:t>
            </a:r>
            <a:r>
              <a:rPr lang="en-US" sz="2400" dirty="0"/>
              <a:t> </a:t>
            </a:r>
          </a:p>
        </p:txBody>
      </p:sp>
      <p:cxnSp>
        <p:nvCxnSpPr>
          <p:cNvPr id="8" name="Straight Connector 7">
            <a:extLst>
              <a:ext uri="{FF2B5EF4-FFF2-40B4-BE49-F238E27FC236}">
                <a16:creationId xmlns:a16="http://schemas.microsoft.com/office/drawing/2014/main" id="{D9846558-277C-AF4B-9CAE-733AFD2E203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B1D855-C88B-0849-9B5E-9D220FE2C52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834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7F44C4-AEB4-075E-7C51-DA2EADE30F35}"/>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98F86D01-8BAF-7F4C-3BB4-D9A146166ED4}"/>
              </a:ext>
            </a:extLst>
          </p:cNvPr>
          <p:cNvSpPr>
            <a:spLocks noGrp="1"/>
          </p:cNvSpPr>
          <p:nvPr>
            <p:ph type="title"/>
          </p:nvPr>
        </p:nvSpPr>
        <p:spPr/>
        <p:txBody>
          <a:bodyPr/>
          <a:lstStyle/>
          <a:p>
            <a:r>
              <a:rPr lang="en-US" dirty="0"/>
              <a:t>Appendix</a:t>
            </a:r>
          </a:p>
        </p:txBody>
      </p:sp>
      <p:sp>
        <p:nvSpPr>
          <p:cNvPr id="4" name="Footer Placeholder 3">
            <a:extLst>
              <a:ext uri="{FF2B5EF4-FFF2-40B4-BE49-F238E27FC236}">
                <a16:creationId xmlns:a16="http://schemas.microsoft.com/office/drawing/2014/main" id="{782CE192-482B-2A87-89C9-7DD392C6C153}"/>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727ED2CB-C5FE-D4DE-D59A-70F2D7D8D252}"/>
              </a:ext>
            </a:extLst>
          </p:cNvPr>
          <p:cNvSpPr>
            <a:spLocks noGrp="1"/>
          </p:cNvSpPr>
          <p:nvPr>
            <p:ph type="sldNum" sz="quarter" idx="4"/>
          </p:nvPr>
        </p:nvSpPr>
        <p:spPr/>
        <p:txBody>
          <a:bodyPr/>
          <a:lstStyle/>
          <a:p>
            <a:fld id="{37290FF7-652B-4475-AEAB-8B1A5D23AE09}" type="slidenum">
              <a:rPr lang="en-US" smtClean="0"/>
              <a:pPr/>
              <a:t>46</a:t>
            </a:fld>
            <a:endParaRPr lang="en-US" dirty="0"/>
          </a:p>
        </p:txBody>
      </p:sp>
    </p:spTree>
    <p:extLst>
      <p:ext uri="{BB962C8B-B14F-4D97-AF65-F5344CB8AC3E}">
        <p14:creationId xmlns:p14="http://schemas.microsoft.com/office/powerpoint/2010/main" val="1060396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47</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3145525"/>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3145525"/>
                <a:ext cx="9088770" cy="461665"/>
              </a:xfrm>
              <a:prstGeom prst="rect">
                <a:avLst/>
              </a:prstGeom>
              <a:blipFill>
                <a:blip r:embed="rId2"/>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3648741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48</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more text to your analysis or engineer more data to help improve the model performance (same is often true in typical ML)</a:t>
            </a:r>
          </a:p>
        </p:txBody>
      </p:sp>
      <p:sp>
        <p:nvSpPr>
          <p:cNvPr id="12" name="Up Arrow 11">
            <a:extLst>
              <a:ext uri="{FF2B5EF4-FFF2-40B4-BE49-F238E27FC236}">
                <a16:creationId xmlns:a16="http://schemas.microsoft.com/office/drawing/2014/main" id="{88BE0390-BDC1-1B4B-98C3-1E6C295986D0}"/>
              </a:ext>
            </a:extLst>
          </p:cNvPr>
          <p:cNvSpPr/>
          <p:nvPr/>
        </p:nvSpPr>
        <p:spPr>
          <a:xfrm>
            <a:off x="7245743"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60986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49</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Many algorithmic approaches have tuning parameters which will impact model results.  For example, the `alpha` in elastic net is how the penalty is applied.</a:t>
            </a:r>
          </a:p>
        </p:txBody>
      </p:sp>
      <p:sp>
        <p:nvSpPr>
          <p:cNvPr id="12" name="Up Arrow 11">
            <a:extLst>
              <a:ext uri="{FF2B5EF4-FFF2-40B4-BE49-F238E27FC236}">
                <a16:creationId xmlns:a16="http://schemas.microsoft.com/office/drawing/2014/main" id="{88BE0390-BDC1-1B4B-98C3-1E6C295986D0}"/>
              </a:ext>
            </a:extLst>
          </p:cNvPr>
          <p:cNvSpPr/>
          <p:nvPr/>
        </p:nvSpPr>
        <p:spPr>
          <a:xfrm>
            <a:off x="5011990"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1729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365126"/>
            <a:ext cx="9144000" cy="591477"/>
          </a:xfrm>
        </p:spPr>
        <p:txBody>
          <a:bodyPr/>
          <a:lstStyle/>
          <a:p>
            <a:r>
              <a:rPr lang="en-US" sz="2800" dirty="0"/>
              <a:t>Shifting the origin changes value but not relative position.</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5</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61027F6E-B6B2-944D-81F0-628E9A12DD8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F0ED28B-365D-CA4E-9FE1-A018170F36F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405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50</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Obviously, the choice of machine learning technique will impact the modeling results.   Simple decision trees learn patterns differently than ensemble models like RF etc.  Often with complexity comes a computation and </a:t>
            </a:r>
            <a:r>
              <a:rPr lang="en-US" dirty="0" err="1"/>
              <a:t>explainability</a:t>
            </a:r>
            <a:r>
              <a:rPr lang="en-US" dirty="0"/>
              <a:t> tradeoff.</a:t>
            </a:r>
          </a:p>
        </p:txBody>
      </p:sp>
      <p:sp>
        <p:nvSpPr>
          <p:cNvPr id="12" name="Up Arrow 11">
            <a:extLst>
              <a:ext uri="{FF2B5EF4-FFF2-40B4-BE49-F238E27FC236}">
                <a16:creationId xmlns:a16="http://schemas.microsoft.com/office/drawing/2014/main" id="{88BE0390-BDC1-1B4B-98C3-1E6C295986D0}"/>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521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51</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Rtexttools</a:t>
            </a:r>
            <a:r>
              <a:rPr lang="en-US" dirty="0"/>
              <a:t> lets you apply methods simultaneously in code (not in computation) to try to find the best classification.  </a:t>
            </a:r>
            <a:endParaRPr lang="en-US" i="1" dirty="0"/>
          </a:p>
        </p:txBody>
      </p:sp>
      <p:sp>
        <p:nvSpPr>
          <p:cNvPr id="12" name="Up Arrow 11">
            <a:extLst>
              <a:ext uri="{FF2B5EF4-FFF2-40B4-BE49-F238E27FC236}">
                <a16:creationId xmlns:a16="http://schemas.microsoft.com/office/drawing/2014/main" id="{88BE0390-BDC1-1B4B-98C3-1E6C295986D0}"/>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ree 2 Cents Cliparts, Download Free Clip Art, Free Clip Art on Clipart  Library">
            <a:extLst>
              <a:ext uri="{FF2B5EF4-FFF2-40B4-BE49-F238E27FC236}">
                <a16:creationId xmlns:a16="http://schemas.microsoft.com/office/drawing/2014/main" id="{041696E2-DEA6-D84B-B96E-2F6401A3F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5309604"/>
            <a:ext cx="1664104" cy="10235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E38B06E-93F2-9C4F-AFD9-43BC958AEC3D}"/>
              </a:ext>
            </a:extLst>
          </p:cNvPr>
          <p:cNvSpPr/>
          <p:nvPr/>
        </p:nvSpPr>
        <p:spPr>
          <a:xfrm>
            <a:off x="2258385" y="5425307"/>
            <a:ext cx="5844608" cy="646331"/>
          </a:xfrm>
          <a:prstGeom prst="rect">
            <a:avLst/>
          </a:prstGeom>
        </p:spPr>
        <p:txBody>
          <a:bodyPr wrap="square">
            <a:spAutoFit/>
          </a:bodyPr>
          <a:lstStyle/>
          <a:p>
            <a:r>
              <a:rPr lang="en-US" i="1" dirty="0"/>
              <a:t>Given my limited research I am impressed with its ease though not its implementation for new documents.</a:t>
            </a:r>
            <a:endParaRPr lang="en-US" dirty="0"/>
          </a:p>
        </p:txBody>
      </p:sp>
    </p:spTree>
    <p:extLst>
      <p:ext uri="{BB962C8B-B14F-4D97-AF65-F5344CB8AC3E}">
        <p14:creationId xmlns:p14="http://schemas.microsoft.com/office/powerpoint/2010/main" val="3132082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084747"/>
            <a:ext cx="9141714"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8235" r="8214" b="45501"/>
          <a:stretch>
            <a:fillRect/>
          </a:stretch>
        </p:blipFill>
        <p:spPr>
          <a:xfrm flipV="1">
            <a:off x="0" y="0"/>
            <a:ext cx="9143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3" name="Title 2">
            <a:extLst>
              <a:ext uri="{FF2B5EF4-FFF2-40B4-BE49-F238E27FC236}">
                <a16:creationId xmlns:a16="http://schemas.microsoft.com/office/drawing/2014/main" id="{4D7063FE-F735-8840-A6AB-DC6A59783EB7}"/>
              </a:ext>
            </a:extLst>
          </p:cNvPr>
          <p:cNvSpPr>
            <a:spLocks noGrp="1"/>
          </p:cNvSpPr>
          <p:nvPr>
            <p:ph type="title"/>
          </p:nvPr>
        </p:nvSpPr>
        <p:spPr>
          <a:xfrm>
            <a:off x="565443" y="2076450"/>
            <a:ext cx="8013114" cy="1345134"/>
          </a:xfrm>
        </p:spPr>
        <p:txBody>
          <a:bodyPr vert="horz" lIns="91440" tIns="45720" rIns="91440" bIns="45720" rtlCol="0" anchor="ctr">
            <a:normAutofit/>
          </a:bodyPr>
          <a:lstStyle/>
          <a:p>
            <a:pPr algn="ctr" defTabSz="914400"/>
            <a:r>
              <a:rPr lang="en-US" sz="4500" kern="1200" dirty="0">
                <a:solidFill>
                  <a:srgbClr val="FFFFFF"/>
                </a:solidFill>
                <a:latin typeface="+mj-lt"/>
                <a:ea typeface="+mj-ea"/>
                <a:cs typeface="+mj-cs"/>
              </a:rPr>
              <a:t>Simply pass in the supported algos…</a:t>
            </a:r>
          </a:p>
        </p:txBody>
      </p:sp>
      <p:sp>
        <p:nvSpPr>
          <p:cNvPr id="2" name="Date Placeholder 1">
            <a:extLst>
              <a:ext uri="{FF2B5EF4-FFF2-40B4-BE49-F238E27FC236}">
                <a16:creationId xmlns:a16="http://schemas.microsoft.com/office/drawing/2014/main" id="{513EF471-5286-084C-92FA-D5FE212FF181}"/>
              </a:ext>
            </a:extLst>
          </p:cNvPr>
          <p:cNvSpPr>
            <a:spLocks noGrp="1"/>
          </p:cNvSpPr>
          <p:nvPr>
            <p:ph type="dt" sz="half" idx="10"/>
          </p:nvPr>
        </p:nvSpPr>
        <p:spPr>
          <a:xfrm>
            <a:off x="569214" y="6223702"/>
            <a:ext cx="1783080" cy="314067"/>
          </a:xfrm>
        </p:spPr>
        <p:txBody>
          <a:bodyPr vert="horz" lIns="91440" tIns="45720" rIns="91440" bIns="45720" rtlCol="0" anchor="ctr">
            <a:normAutofit/>
          </a:bodyPr>
          <a:lstStyle/>
          <a:p>
            <a:pPr>
              <a:spcAft>
                <a:spcPts val="600"/>
              </a:spcAft>
            </a:pPr>
            <a:fld id="{6700A58B-DD98-43D0-B791-721480A02982}" type="datetime1">
              <a:rPr lang="en-US">
                <a:solidFill>
                  <a:srgbClr val="898989"/>
                </a:solidFill>
              </a:rPr>
              <a:pPr>
                <a:spcAft>
                  <a:spcPts val="600"/>
                </a:spcAft>
              </a:pPr>
              <a:t>5/21/24</a:t>
            </a:fld>
            <a:endParaRPr lang="en-US">
              <a:solidFill>
                <a:srgbClr val="898989"/>
              </a:solidFill>
            </a:endParaRPr>
          </a:p>
        </p:txBody>
      </p:sp>
      <p:sp>
        <p:nvSpPr>
          <p:cNvPr id="4" name="Footer Placeholder 3">
            <a:extLst>
              <a:ext uri="{FF2B5EF4-FFF2-40B4-BE49-F238E27FC236}">
                <a16:creationId xmlns:a16="http://schemas.microsoft.com/office/drawing/2014/main" id="{5A69CC99-27A9-3C4B-9076-61A1309D4131}"/>
              </a:ext>
            </a:extLst>
          </p:cNvPr>
          <p:cNvSpPr>
            <a:spLocks noGrp="1"/>
          </p:cNvSpPr>
          <p:nvPr>
            <p:ph type="ftr" sz="quarter" idx="3"/>
          </p:nvPr>
        </p:nvSpPr>
        <p:spPr>
          <a:xfrm>
            <a:off x="2411730" y="6223702"/>
            <a:ext cx="4320540" cy="314067"/>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Kwartler</a:t>
            </a:r>
          </a:p>
        </p:txBody>
      </p:sp>
      <p:sp>
        <p:nvSpPr>
          <p:cNvPr id="5" name="Slide Number Placeholder 4">
            <a:extLst>
              <a:ext uri="{FF2B5EF4-FFF2-40B4-BE49-F238E27FC236}">
                <a16:creationId xmlns:a16="http://schemas.microsoft.com/office/drawing/2014/main" id="{DA2221D4-DD16-7746-9712-EEE46927D206}"/>
              </a:ext>
            </a:extLst>
          </p:cNvPr>
          <p:cNvSpPr>
            <a:spLocks noGrp="1"/>
          </p:cNvSpPr>
          <p:nvPr>
            <p:ph type="sldNum" sz="quarter" idx="4"/>
          </p:nvPr>
        </p:nvSpPr>
        <p:spPr>
          <a:xfrm>
            <a:off x="8150511" y="6223702"/>
            <a:ext cx="428046" cy="314067"/>
          </a:xfrm>
        </p:spPr>
        <p:txBody>
          <a:bodyPr vert="horz" lIns="91440" tIns="45720" rIns="91440" bIns="45720" rtlCol="0" anchor="ctr">
            <a:normAutofit/>
          </a:bodyPr>
          <a:lstStyle/>
          <a:p>
            <a:pPr algn="r">
              <a:spcAft>
                <a:spcPts val="600"/>
              </a:spcAft>
            </a:pPr>
            <a:fld id="{37290FF7-652B-4475-AEAB-8B1A5D23AE09}" type="slidenum">
              <a:rPr lang="en-US" sz="800">
                <a:solidFill>
                  <a:srgbClr val="898989"/>
                </a:solidFill>
              </a:rPr>
              <a:pPr algn="r">
                <a:spcAft>
                  <a:spcPts val="600"/>
                </a:spcAft>
              </a:pPr>
              <a:t>52</a:t>
            </a:fld>
            <a:endParaRPr lang="en-US" sz="800">
              <a:solidFill>
                <a:srgbClr val="898989"/>
              </a:solidFill>
            </a:endParaRPr>
          </a:p>
        </p:txBody>
      </p:sp>
      <p:sp>
        <p:nvSpPr>
          <p:cNvPr id="6" name="Rectangle 5">
            <a:extLst>
              <a:ext uri="{FF2B5EF4-FFF2-40B4-BE49-F238E27FC236}">
                <a16:creationId xmlns:a16="http://schemas.microsoft.com/office/drawing/2014/main" id="{AB8A0A53-D300-1D4C-802E-616FDF920102}"/>
              </a:ext>
            </a:extLst>
          </p:cNvPr>
          <p:cNvSpPr/>
          <p:nvPr/>
        </p:nvSpPr>
        <p:spPr>
          <a:xfrm>
            <a:off x="241663" y="4775608"/>
            <a:ext cx="8660674" cy="369332"/>
          </a:xfrm>
          <a:prstGeom prst="rect">
            <a:avLst/>
          </a:prstGeom>
          <a:solidFill>
            <a:schemeClr val="accent2"/>
          </a:solidFill>
        </p:spPr>
        <p:txBody>
          <a:bodyPr wrap="square">
            <a:spAutoFit/>
          </a:bodyPr>
          <a:lstStyle/>
          <a:p>
            <a:pPr>
              <a:spcAft>
                <a:spcPts val="600"/>
              </a:spcAft>
            </a:pPr>
            <a:r>
              <a:rPr lang="en-US" dirty="0">
                <a:latin typeface="Consolas" panose="020B0609020204030204" pitchFamily="49" charset="0"/>
                <a:cs typeface="Consolas" panose="020B0609020204030204" pitchFamily="49" charset="0"/>
              </a:rPr>
              <a:t>models &lt;- </a:t>
            </a:r>
            <a:r>
              <a:rPr lang="en-US" dirty="0" err="1">
                <a:latin typeface="Consolas" panose="020B0609020204030204" pitchFamily="49" charset="0"/>
                <a:cs typeface="Consolas" panose="020B0609020204030204" pitchFamily="49" charset="0"/>
              </a:rPr>
              <a:t>train_models</a:t>
            </a:r>
            <a:r>
              <a:rPr lang="en-US" dirty="0">
                <a:latin typeface="Consolas" panose="020B0609020204030204" pitchFamily="49" charset="0"/>
                <a:cs typeface="Consolas" panose="020B0609020204030204" pitchFamily="49" charset="0"/>
              </a:rPr>
              <a:t>(container, algorithms=c("GLMNET","SVM"))</a:t>
            </a:r>
          </a:p>
        </p:txBody>
      </p:sp>
    </p:spTree>
    <p:extLst>
      <p:ext uri="{BB962C8B-B14F-4D97-AF65-F5344CB8AC3E}">
        <p14:creationId xmlns:p14="http://schemas.microsoft.com/office/powerpoint/2010/main" val="8875316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796662-B00B-DF4F-9566-F9BEB93017D5}"/>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1D461027-5468-9742-8459-178A8F8B3C69}"/>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D0BE12A0-8674-F045-AB85-615C189ABA99}"/>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ECB6DC5-B54B-E24E-A052-ADC2CCAC87E6}"/>
              </a:ext>
            </a:extLst>
          </p:cNvPr>
          <p:cNvSpPr>
            <a:spLocks noGrp="1"/>
          </p:cNvSpPr>
          <p:nvPr>
            <p:ph type="sldNum" sz="quarter" idx="4"/>
          </p:nvPr>
        </p:nvSpPr>
        <p:spPr/>
        <p:txBody>
          <a:bodyPr/>
          <a:lstStyle/>
          <a:p>
            <a:fld id="{37290FF7-652B-4475-AEAB-8B1A5D23AE09}" type="slidenum">
              <a:rPr lang="en-US" smtClean="0"/>
              <a:pPr/>
              <a:t>53</a:t>
            </a:fld>
            <a:endParaRPr lang="en-US" dirty="0"/>
          </a:p>
        </p:txBody>
      </p:sp>
      <p:sp>
        <p:nvSpPr>
          <p:cNvPr id="6" name="Rectangle 5">
            <a:extLst>
              <a:ext uri="{FF2B5EF4-FFF2-40B4-BE49-F238E27FC236}">
                <a16:creationId xmlns:a16="http://schemas.microsoft.com/office/drawing/2014/main" id="{4D68B2B6-9F36-BB4A-AEAC-29ACF954F638}"/>
              </a:ext>
            </a:extLst>
          </p:cNvPr>
          <p:cNvSpPr/>
          <p:nvPr/>
        </p:nvSpPr>
        <p:spPr>
          <a:xfrm>
            <a:off x="261256" y="401821"/>
            <a:ext cx="8490041" cy="369332"/>
          </a:xfrm>
          <a:prstGeom prst="rect">
            <a:avLst/>
          </a:prstGeom>
          <a:solidFill>
            <a:schemeClr val="accent2"/>
          </a:solidFill>
        </p:spPr>
        <p:txBody>
          <a:bodyPr wrap="square">
            <a:spAutoFit/>
          </a:bodyPr>
          <a:lstStyle/>
          <a:p>
            <a:r>
              <a:rPr lang="en-US">
                <a:latin typeface="Consolas" panose="020B0609020204030204" pitchFamily="49" charset="0"/>
                <a:cs typeface="Consolas" panose="020B0609020204030204" pitchFamily="49" charset="0"/>
              </a:rPr>
              <a:t>#"SVM","SLDA","BOOSTING","BAGGING", "RF","GLMNET","TREE","NNET"</a:t>
            </a:r>
          </a:p>
        </p:txBody>
      </p:sp>
      <p:graphicFrame>
        <p:nvGraphicFramePr>
          <p:cNvPr id="8" name="Table 8">
            <a:extLst>
              <a:ext uri="{FF2B5EF4-FFF2-40B4-BE49-F238E27FC236}">
                <a16:creationId xmlns:a16="http://schemas.microsoft.com/office/drawing/2014/main" id="{45408E8A-2BC7-9640-B8DB-FB6C06F442B5}"/>
              </a:ext>
            </a:extLst>
          </p:cNvPr>
          <p:cNvGraphicFramePr>
            <a:graphicFrameLocks noGrp="1"/>
          </p:cNvGraphicFramePr>
          <p:nvPr>
            <p:extLst>
              <p:ext uri="{D42A27DB-BD31-4B8C-83A1-F6EECF244321}">
                <p14:modId xmlns:p14="http://schemas.microsoft.com/office/powerpoint/2010/main" val="732158637"/>
              </p:ext>
            </p:extLst>
          </p:nvPr>
        </p:nvGraphicFramePr>
        <p:xfrm>
          <a:off x="261255" y="1145053"/>
          <a:ext cx="8490042" cy="4427220"/>
        </p:xfrm>
        <a:graphic>
          <a:graphicData uri="http://schemas.openxmlformats.org/drawingml/2006/table">
            <a:tbl>
              <a:tblPr firstRow="1" bandRow="1">
                <a:tableStyleId>{5C22544A-7EE6-4342-B048-85BDC9FD1C3A}</a:tableStyleId>
              </a:tblPr>
              <a:tblGrid>
                <a:gridCol w="1384663">
                  <a:extLst>
                    <a:ext uri="{9D8B030D-6E8A-4147-A177-3AD203B41FA5}">
                      <a16:colId xmlns:a16="http://schemas.microsoft.com/office/drawing/2014/main" val="2756095830"/>
                    </a:ext>
                  </a:extLst>
                </a:gridCol>
                <a:gridCol w="7105379">
                  <a:extLst>
                    <a:ext uri="{9D8B030D-6E8A-4147-A177-3AD203B41FA5}">
                      <a16:colId xmlns:a16="http://schemas.microsoft.com/office/drawing/2014/main" val="1872133497"/>
                    </a:ext>
                  </a:extLst>
                </a:gridCol>
              </a:tblGrid>
              <a:tr h="370840">
                <a:tc>
                  <a:txBody>
                    <a:bodyPr/>
                    <a:lstStyle/>
                    <a:p>
                      <a:r>
                        <a:rPr lang="en-US" dirty="0"/>
                        <a:t>Type</a:t>
                      </a:r>
                    </a:p>
                  </a:txBody>
                  <a:tcPr/>
                </a:tc>
                <a:tc>
                  <a:txBody>
                    <a:bodyPr/>
                    <a:lstStyle/>
                    <a:p>
                      <a:r>
                        <a:rPr lang="en-US" dirty="0"/>
                        <a:t>Name</a:t>
                      </a:r>
                    </a:p>
                  </a:txBody>
                  <a:tcPr/>
                </a:tc>
                <a:extLst>
                  <a:ext uri="{0D108BD9-81ED-4DB2-BD59-A6C34878D82A}">
                    <a16:rowId xmlns:a16="http://schemas.microsoft.com/office/drawing/2014/main" val="1965061753"/>
                  </a:ext>
                </a:extLst>
              </a:tr>
              <a:tr h="370840">
                <a:tc>
                  <a:txBody>
                    <a:bodyPr/>
                    <a:lstStyle/>
                    <a:p>
                      <a:pPr algn="ctr"/>
                      <a:r>
                        <a:rPr lang="en-US" dirty="0"/>
                        <a:t>SVM</a:t>
                      </a:r>
                    </a:p>
                  </a:txBody>
                  <a:tcPr/>
                </a:tc>
                <a:tc>
                  <a:txBody>
                    <a:bodyPr/>
                    <a:lstStyle/>
                    <a:p>
                      <a:r>
                        <a:rPr lang="en-US" dirty="0"/>
                        <a:t>Support Vector Machines</a:t>
                      </a:r>
                    </a:p>
                  </a:txBody>
                  <a:tcPr/>
                </a:tc>
                <a:extLst>
                  <a:ext uri="{0D108BD9-81ED-4DB2-BD59-A6C34878D82A}">
                    <a16:rowId xmlns:a16="http://schemas.microsoft.com/office/drawing/2014/main" val="3381655163"/>
                  </a:ext>
                </a:extLst>
              </a:tr>
              <a:tr h="370840">
                <a:tc>
                  <a:txBody>
                    <a:bodyPr/>
                    <a:lstStyle/>
                    <a:p>
                      <a:pPr algn="ctr"/>
                      <a:r>
                        <a:rPr lang="en-US" dirty="0"/>
                        <a:t>SLDA</a:t>
                      </a:r>
                    </a:p>
                  </a:txBody>
                  <a:tcPr/>
                </a:tc>
                <a:tc>
                  <a:txBody>
                    <a:bodyPr/>
                    <a:lstStyle/>
                    <a:p>
                      <a:r>
                        <a:rPr lang="en-US" dirty="0"/>
                        <a:t>Supervised Topic Models </a:t>
                      </a:r>
                      <a:r>
                        <a:rPr lang="en-US" sz="1050" dirty="0"/>
                        <a:t>- </a:t>
                      </a:r>
                      <a:r>
                        <a:rPr lang="en-US" sz="1050" dirty="0">
                          <a:hlinkClick r:id="rId2"/>
                        </a:rPr>
                        <a:t>https://papers.nips.cc/paper/2007/file/d56b9fc4b0f1be8871f5e1c40c0067e7-Paper.pdf</a:t>
                      </a:r>
                      <a:endParaRPr lang="en-US" dirty="0"/>
                    </a:p>
                    <a:p>
                      <a:r>
                        <a:rPr lang="en-US" sz="800" i="1" dirty="0"/>
                        <a:t>Most topic models, such as latent Dirichlet allocation (LDA) [4], are unsupervised: only the words in the documents are modelled. The goal is to infer topics that maximize the likelihood (or the posterior probability) of the collection. In this work, we develop supervised topic models, where each document is paired with a response. The goal is to infer latent topics predictive of the response. Given an unlabeled document, we infer its topic structure using a fitted model, then form its prediction</a:t>
                      </a:r>
                    </a:p>
                  </a:txBody>
                  <a:tcPr/>
                </a:tc>
                <a:extLst>
                  <a:ext uri="{0D108BD9-81ED-4DB2-BD59-A6C34878D82A}">
                    <a16:rowId xmlns:a16="http://schemas.microsoft.com/office/drawing/2014/main" val="814809305"/>
                  </a:ext>
                </a:extLst>
              </a:tr>
              <a:tr h="370840">
                <a:tc>
                  <a:txBody>
                    <a:bodyPr/>
                    <a:lstStyle/>
                    <a:p>
                      <a:pPr algn="ctr"/>
                      <a:r>
                        <a:rPr lang="en-US" dirty="0"/>
                        <a:t>Boosting</a:t>
                      </a:r>
                    </a:p>
                  </a:txBody>
                  <a:tcPr/>
                </a:tc>
                <a:tc>
                  <a:txBody>
                    <a:bodyPr/>
                    <a:lstStyle/>
                    <a:p>
                      <a:r>
                        <a:rPr lang="en-US" dirty="0"/>
                        <a:t>?? – this is implemented in XGB and part of an ensemble approach, but in </a:t>
                      </a:r>
                      <a:r>
                        <a:rPr lang="en-US" dirty="0" err="1"/>
                        <a:t>caTools</a:t>
                      </a:r>
                      <a:r>
                        <a:rPr lang="en-US" dirty="0"/>
                        <a:t> its unclear what is ported to </a:t>
                      </a:r>
                      <a:r>
                        <a:rPr lang="en-US" dirty="0" err="1"/>
                        <a:t>rtextools</a:t>
                      </a:r>
                      <a:r>
                        <a:rPr lang="en-US" dirty="0"/>
                        <a:t>, subsequent weak learners are created with observations that were incorrect with the previous learner</a:t>
                      </a:r>
                    </a:p>
                  </a:txBody>
                  <a:tcPr/>
                </a:tc>
                <a:extLst>
                  <a:ext uri="{0D108BD9-81ED-4DB2-BD59-A6C34878D82A}">
                    <a16:rowId xmlns:a16="http://schemas.microsoft.com/office/drawing/2014/main" val="2820172286"/>
                  </a:ext>
                </a:extLst>
              </a:tr>
              <a:tr h="370840">
                <a:tc>
                  <a:txBody>
                    <a:bodyPr/>
                    <a:lstStyle/>
                    <a:p>
                      <a:pPr algn="ctr"/>
                      <a:r>
                        <a:rPr lang="en-US" dirty="0"/>
                        <a:t>Bagging</a:t>
                      </a:r>
                    </a:p>
                  </a:txBody>
                  <a:tcPr/>
                </a:tc>
                <a:tc>
                  <a:txBody>
                    <a:bodyPr/>
                    <a:lstStyle/>
                    <a:p>
                      <a:r>
                        <a:rPr lang="en-US" dirty="0"/>
                        <a:t>?? – this is another assembling employed in RF, again unclear what is ported in </a:t>
                      </a:r>
                      <a:r>
                        <a:rPr lang="en-US" dirty="0" err="1"/>
                        <a:t>caTools</a:t>
                      </a:r>
                      <a:r>
                        <a:rPr lang="en-US" dirty="0"/>
                        <a:t>.  Bagging is when a random sample (not weighted to just incorrect like boosting) are used to construct subsequent learners.</a:t>
                      </a:r>
                    </a:p>
                  </a:txBody>
                  <a:tcPr/>
                </a:tc>
                <a:extLst>
                  <a:ext uri="{0D108BD9-81ED-4DB2-BD59-A6C34878D82A}">
                    <a16:rowId xmlns:a16="http://schemas.microsoft.com/office/drawing/2014/main" val="1078418743"/>
                  </a:ext>
                </a:extLst>
              </a:tr>
              <a:tr h="370840">
                <a:tc>
                  <a:txBody>
                    <a:bodyPr/>
                    <a:lstStyle/>
                    <a:p>
                      <a:pPr algn="ctr"/>
                      <a:r>
                        <a:rPr lang="en-US" dirty="0"/>
                        <a:t>RF</a:t>
                      </a:r>
                    </a:p>
                  </a:txBody>
                  <a:tcPr/>
                </a:tc>
                <a:tc>
                  <a:txBody>
                    <a:bodyPr/>
                    <a:lstStyle/>
                    <a:p>
                      <a:r>
                        <a:rPr lang="en-US" dirty="0"/>
                        <a:t>Random Forest (weak learners made of single tree, bagged)</a:t>
                      </a:r>
                    </a:p>
                  </a:txBody>
                  <a:tcPr/>
                </a:tc>
                <a:extLst>
                  <a:ext uri="{0D108BD9-81ED-4DB2-BD59-A6C34878D82A}">
                    <a16:rowId xmlns:a16="http://schemas.microsoft.com/office/drawing/2014/main" val="1375010573"/>
                  </a:ext>
                </a:extLst>
              </a:tr>
              <a:tr h="370840">
                <a:tc>
                  <a:txBody>
                    <a:bodyPr/>
                    <a:lstStyle/>
                    <a:p>
                      <a:pPr algn="ctr"/>
                      <a:r>
                        <a:rPr lang="en-US" dirty="0"/>
                        <a:t>GLMNET</a:t>
                      </a:r>
                    </a:p>
                  </a:txBody>
                  <a:tcPr/>
                </a:tc>
                <a:tc>
                  <a:txBody>
                    <a:bodyPr/>
                    <a:lstStyle/>
                    <a:p>
                      <a:r>
                        <a:rPr lang="en-US" dirty="0"/>
                        <a:t>Generalized Linear Model (Ridge Regression)</a:t>
                      </a:r>
                    </a:p>
                  </a:txBody>
                  <a:tcPr/>
                </a:tc>
                <a:extLst>
                  <a:ext uri="{0D108BD9-81ED-4DB2-BD59-A6C34878D82A}">
                    <a16:rowId xmlns:a16="http://schemas.microsoft.com/office/drawing/2014/main" val="436870879"/>
                  </a:ext>
                </a:extLst>
              </a:tr>
              <a:tr h="370840">
                <a:tc>
                  <a:txBody>
                    <a:bodyPr/>
                    <a:lstStyle/>
                    <a:p>
                      <a:pPr algn="ctr"/>
                      <a:r>
                        <a:rPr lang="en-US" dirty="0"/>
                        <a:t>Tree</a:t>
                      </a:r>
                    </a:p>
                  </a:txBody>
                  <a:tcPr/>
                </a:tc>
                <a:tc>
                  <a:txBody>
                    <a:bodyPr/>
                    <a:lstStyle/>
                    <a:p>
                      <a:r>
                        <a:rPr lang="en-US" dirty="0"/>
                        <a:t>Recursive Partitioning (single tree)</a:t>
                      </a:r>
                    </a:p>
                  </a:txBody>
                  <a:tcPr/>
                </a:tc>
                <a:extLst>
                  <a:ext uri="{0D108BD9-81ED-4DB2-BD59-A6C34878D82A}">
                    <a16:rowId xmlns:a16="http://schemas.microsoft.com/office/drawing/2014/main" val="2371020536"/>
                  </a:ext>
                </a:extLst>
              </a:tr>
              <a:tr h="370840">
                <a:tc>
                  <a:txBody>
                    <a:bodyPr/>
                    <a:lstStyle/>
                    <a:p>
                      <a:pPr algn="ctr"/>
                      <a:r>
                        <a:rPr lang="en-US" dirty="0"/>
                        <a:t>NNET</a:t>
                      </a:r>
                    </a:p>
                  </a:txBody>
                  <a:tcPr/>
                </a:tc>
                <a:tc>
                  <a:txBody>
                    <a:bodyPr/>
                    <a:lstStyle/>
                    <a:p>
                      <a:r>
                        <a:rPr lang="en-US" dirty="0"/>
                        <a:t>Neural Net</a:t>
                      </a:r>
                    </a:p>
                  </a:txBody>
                  <a:tcPr/>
                </a:tc>
                <a:extLst>
                  <a:ext uri="{0D108BD9-81ED-4DB2-BD59-A6C34878D82A}">
                    <a16:rowId xmlns:a16="http://schemas.microsoft.com/office/drawing/2014/main" val="2928331887"/>
                  </a:ext>
                </a:extLst>
              </a:tr>
            </a:tbl>
          </a:graphicData>
        </a:graphic>
      </p:graphicFrame>
      <p:sp>
        <p:nvSpPr>
          <p:cNvPr id="9" name="Rectangle 8">
            <a:extLst>
              <a:ext uri="{FF2B5EF4-FFF2-40B4-BE49-F238E27FC236}">
                <a16:creationId xmlns:a16="http://schemas.microsoft.com/office/drawing/2014/main" id="{EE2D8189-FF81-AC4C-8C02-EDF8C3AEEAF6}"/>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really a convenience wrapper for</a:t>
            </a:r>
          </a:p>
          <a:p>
            <a:pPr algn="ctr"/>
            <a:r>
              <a:rPr lang="en-US" dirty="0"/>
              <a:t> </a:t>
            </a:r>
            <a:r>
              <a:rPr lang="en-US" b="1" dirty="0">
                <a:latin typeface="Consolas" panose="020B0609020204030204" pitchFamily="49" charset="0"/>
                <a:cs typeface="Consolas" panose="020B0609020204030204" pitchFamily="49" charset="0"/>
              </a:rPr>
              <a:t>maxent, </a:t>
            </a:r>
            <a:r>
              <a:rPr lang="en-US" b="1" dirty="0" err="1">
                <a:latin typeface="Consolas" panose="020B0609020204030204" pitchFamily="49" charset="0"/>
                <a:cs typeface="Consolas" panose="020B0609020204030204" pitchFamily="49" charset="0"/>
              </a:rPr>
              <a:t>randomForest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nnet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glmnet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caTools</a:t>
            </a:r>
            <a:r>
              <a:rPr lang="en-US" b="1" dirty="0">
                <a:latin typeface="Consolas" panose="020B0609020204030204" pitchFamily="49" charset="0"/>
                <a:cs typeface="Consolas" panose="020B0609020204030204" pitchFamily="49" charset="0"/>
              </a:rPr>
              <a:t>, e1071 </a:t>
            </a:r>
            <a:r>
              <a:rPr lang="en-US" b="1" dirty="0"/>
              <a:t>libraries</a:t>
            </a:r>
            <a:endParaRPr lang="en-US" dirty="0"/>
          </a:p>
        </p:txBody>
      </p:sp>
    </p:spTree>
    <p:extLst>
      <p:ext uri="{BB962C8B-B14F-4D97-AF65-F5344CB8AC3E}">
        <p14:creationId xmlns:p14="http://schemas.microsoft.com/office/powerpoint/2010/main" val="18560731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CF821F-8013-0441-80DD-5EFC64EECF24}"/>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C7FDACC1-A39B-6340-B34B-6868466D72BB}"/>
              </a:ext>
            </a:extLst>
          </p:cNvPr>
          <p:cNvSpPr>
            <a:spLocks noGrp="1"/>
          </p:cNvSpPr>
          <p:nvPr>
            <p:ph type="title"/>
          </p:nvPr>
        </p:nvSpPr>
        <p:spPr>
          <a:xfrm>
            <a:off x="0" y="365126"/>
            <a:ext cx="9144000" cy="591477"/>
          </a:xfrm>
        </p:spPr>
        <p:txBody>
          <a:bodyPr/>
          <a:lstStyle/>
          <a:p>
            <a:r>
              <a:rPr lang="en-US" sz="2800" dirty="0"/>
              <a:t>In fact, there is no a priori way to know which model is best.</a:t>
            </a:r>
          </a:p>
        </p:txBody>
      </p:sp>
      <p:sp>
        <p:nvSpPr>
          <p:cNvPr id="4" name="Footer Placeholder 3">
            <a:extLst>
              <a:ext uri="{FF2B5EF4-FFF2-40B4-BE49-F238E27FC236}">
                <a16:creationId xmlns:a16="http://schemas.microsoft.com/office/drawing/2014/main" id="{00E48C1D-81F5-414E-9DBD-1BF67EE92A7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35F4EB8-7C19-5B43-99A5-D6FF346B1D65}"/>
              </a:ext>
            </a:extLst>
          </p:cNvPr>
          <p:cNvSpPr>
            <a:spLocks noGrp="1"/>
          </p:cNvSpPr>
          <p:nvPr>
            <p:ph type="sldNum" sz="quarter" idx="4"/>
          </p:nvPr>
        </p:nvSpPr>
        <p:spPr/>
        <p:txBody>
          <a:bodyPr/>
          <a:lstStyle/>
          <a:p>
            <a:fld id="{37290FF7-652B-4475-AEAB-8B1A5D23AE09}" type="slidenum">
              <a:rPr lang="en-US" smtClean="0"/>
              <a:pPr/>
              <a:t>54</a:t>
            </a:fld>
            <a:endParaRPr lang="en-US" dirty="0"/>
          </a:p>
        </p:txBody>
      </p:sp>
      <p:pic>
        <p:nvPicPr>
          <p:cNvPr id="9" name="Picture 8" descr="Graphical user interface, application&#10;&#10;Description automatically generated">
            <a:extLst>
              <a:ext uri="{FF2B5EF4-FFF2-40B4-BE49-F238E27FC236}">
                <a16:creationId xmlns:a16="http://schemas.microsoft.com/office/drawing/2014/main" id="{821F727F-2DC8-DE4E-A7F1-13BB398D1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93" y="1167006"/>
            <a:ext cx="7245743" cy="3449382"/>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EF057FD1-0958-564E-96E1-4221816EA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8515" y="2364431"/>
            <a:ext cx="6115050" cy="3782431"/>
          </a:xfrm>
          <a:prstGeom prst="rect">
            <a:avLst/>
          </a:prstGeom>
        </p:spPr>
      </p:pic>
    </p:spTree>
    <p:extLst>
      <p:ext uri="{BB962C8B-B14F-4D97-AF65-F5344CB8AC3E}">
        <p14:creationId xmlns:p14="http://schemas.microsoft.com/office/powerpoint/2010/main" val="351121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183DBE-28CA-4A4A-AAF2-1A558377278C}"/>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99C3C298-71DD-6449-B45C-60FCD1B3D3F8}"/>
              </a:ext>
            </a:extLst>
          </p:cNvPr>
          <p:cNvSpPr>
            <a:spLocks noGrp="1"/>
          </p:cNvSpPr>
          <p:nvPr>
            <p:ph type="title"/>
          </p:nvPr>
        </p:nvSpPr>
        <p:spPr>
          <a:xfrm>
            <a:off x="0" y="365126"/>
            <a:ext cx="9144000" cy="591477"/>
          </a:xfrm>
        </p:spPr>
        <p:txBody>
          <a:bodyPr/>
          <a:lstStyle/>
          <a:p>
            <a:r>
              <a:rPr lang="en-US" sz="2800" dirty="0"/>
              <a:t>Let’s use </a:t>
            </a:r>
            <a:r>
              <a:rPr lang="en-US" sz="2800" dirty="0" err="1"/>
              <a:t>rtexttools</a:t>
            </a:r>
            <a:r>
              <a:rPr lang="en-US" sz="2800" dirty="0"/>
              <a:t> to compare models on a small data set</a:t>
            </a:r>
          </a:p>
        </p:txBody>
      </p:sp>
      <p:sp>
        <p:nvSpPr>
          <p:cNvPr id="4" name="Footer Placeholder 3">
            <a:extLst>
              <a:ext uri="{FF2B5EF4-FFF2-40B4-BE49-F238E27FC236}">
                <a16:creationId xmlns:a16="http://schemas.microsoft.com/office/drawing/2014/main" id="{73FEA6D1-22DA-A749-A9B2-93E6952EC4B7}"/>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257B450-0F67-3642-9B68-FA8EC9F1B8B7}"/>
              </a:ext>
            </a:extLst>
          </p:cNvPr>
          <p:cNvSpPr>
            <a:spLocks noGrp="1"/>
          </p:cNvSpPr>
          <p:nvPr>
            <p:ph type="sldNum" sz="quarter" idx="4"/>
          </p:nvPr>
        </p:nvSpPr>
        <p:spPr/>
        <p:txBody>
          <a:bodyPr/>
          <a:lstStyle/>
          <a:p>
            <a:fld id="{37290FF7-652B-4475-AEAB-8B1A5D23AE09}" type="slidenum">
              <a:rPr lang="en-US" smtClean="0"/>
              <a:pPr/>
              <a:t>55</a:t>
            </a:fld>
            <a:endParaRPr lang="en-US" dirty="0"/>
          </a:p>
        </p:txBody>
      </p:sp>
      <p:pic>
        <p:nvPicPr>
          <p:cNvPr id="2050" name="Picture 2" descr="Attention Please: Document Classification | by Jon-Ross Presta | Towards AI  | Medium">
            <a:extLst>
              <a:ext uri="{FF2B5EF4-FFF2-40B4-BE49-F238E27FC236}">
                <a16:creationId xmlns:a16="http://schemas.microsoft.com/office/drawing/2014/main" id="{1B52F542-1F29-EE40-AA7B-8734256B8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83" y="1860550"/>
            <a:ext cx="6324600" cy="3136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5C1F36D-F364-334A-B5AD-415A09B690B3}"/>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Let’s open </a:t>
            </a:r>
            <a:r>
              <a:rPr lang="en-US" b="1" dirty="0" err="1">
                <a:latin typeface="Consolas" panose="020B0609020204030204" pitchFamily="49" charset="0"/>
                <a:cs typeface="Consolas" panose="020B0609020204030204" pitchFamily="49" charset="0"/>
              </a:rPr>
              <a:t>H_rtexttools.R</a:t>
            </a:r>
            <a:endParaRPr lang="en-US" dirty="0"/>
          </a:p>
        </p:txBody>
      </p:sp>
    </p:spTree>
    <p:extLst>
      <p:ext uri="{BB962C8B-B14F-4D97-AF65-F5344CB8AC3E}">
        <p14:creationId xmlns:p14="http://schemas.microsoft.com/office/powerpoint/2010/main" val="3664606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B945FC-8654-DF42-B7CD-EC1DCF832903}"/>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227BA05C-49DB-1E4A-B322-C2E3E06CF299}"/>
              </a:ext>
            </a:extLst>
          </p:cNvPr>
          <p:cNvSpPr>
            <a:spLocks noGrp="1"/>
          </p:cNvSpPr>
          <p:nvPr>
            <p:ph type="title"/>
          </p:nvPr>
        </p:nvSpPr>
        <p:spPr/>
        <p:txBody>
          <a:bodyPr/>
          <a:lstStyle/>
          <a:p>
            <a:r>
              <a:rPr lang="en-US"/>
              <a:t>Data Provided!</a:t>
            </a:r>
            <a:endParaRPr lang="en-US" dirty="0"/>
          </a:p>
        </p:txBody>
      </p:sp>
      <p:sp>
        <p:nvSpPr>
          <p:cNvPr id="4" name="Footer Placeholder 3">
            <a:extLst>
              <a:ext uri="{FF2B5EF4-FFF2-40B4-BE49-F238E27FC236}">
                <a16:creationId xmlns:a16="http://schemas.microsoft.com/office/drawing/2014/main" id="{B462B9BE-AF21-0F4B-AEBD-FBE6F61D26EC}"/>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885DB570-05BC-0C41-8C2C-E76D46B9E452}"/>
              </a:ext>
            </a:extLst>
          </p:cNvPr>
          <p:cNvSpPr>
            <a:spLocks noGrp="1"/>
          </p:cNvSpPr>
          <p:nvPr>
            <p:ph type="sldNum" sz="quarter" idx="4"/>
          </p:nvPr>
        </p:nvSpPr>
        <p:spPr/>
        <p:txBody>
          <a:bodyPr/>
          <a:lstStyle/>
          <a:p>
            <a:fld id="{37290FF7-652B-4475-AEAB-8B1A5D23AE09}" type="slidenum">
              <a:rPr lang="en-US" smtClean="0"/>
              <a:pPr/>
              <a:t>56</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02D05F-93B9-D24B-BEA6-B228984C569D}"/>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BC02D05F-93B9-D24B-BEA6-B228984C569D}"/>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2FAF33DC-644E-CD42-BEFC-F41DA6BC5006}"/>
              </a:ext>
            </a:extLst>
          </p:cNvPr>
          <p:cNvSpPr/>
          <p:nvPr/>
        </p:nvSpPr>
        <p:spPr>
          <a:xfrm>
            <a:off x="628651" y="4153989"/>
            <a:ext cx="415234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Since models learn patterns differently, using more than one model may improve accuracy.</a:t>
            </a:r>
          </a:p>
        </p:txBody>
      </p:sp>
      <p:sp>
        <p:nvSpPr>
          <p:cNvPr id="8" name="Up Arrow 7">
            <a:extLst>
              <a:ext uri="{FF2B5EF4-FFF2-40B4-BE49-F238E27FC236}">
                <a16:creationId xmlns:a16="http://schemas.microsoft.com/office/drawing/2014/main" id="{242ABE70-49DC-F444-B1AF-F906706E0046}"/>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CFC14FAF-933B-CD4C-8196-C3CF7C25CF4D}"/>
              </a:ext>
            </a:extLst>
          </p:cNvPr>
          <p:cNvSpPr/>
          <p:nvPr/>
        </p:nvSpPr>
        <p:spPr>
          <a:xfrm>
            <a:off x="7349807"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80919E-6830-8949-9020-3D113FA6373B}"/>
              </a:ext>
            </a:extLst>
          </p:cNvPr>
          <p:cNvSpPr/>
          <p:nvPr/>
        </p:nvSpPr>
        <p:spPr>
          <a:xfrm>
            <a:off x="4846859" y="4149635"/>
            <a:ext cx="415234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By using both numeric, &amp; categorical data along with text, the model has the maximum amount of information to learn patterns. </a:t>
            </a:r>
          </a:p>
        </p:txBody>
      </p:sp>
    </p:spTree>
    <p:extLst>
      <p:ext uri="{BB962C8B-B14F-4D97-AF65-F5344CB8AC3E}">
        <p14:creationId xmlns:p14="http://schemas.microsoft.com/office/powerpoint/2010/main" val="372201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Let’s solve concept drift correctly.</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57</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2033104"/>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52</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83</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29</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36</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663772"/>
            <a:ext cx="1415837" cy="369332"/>
          </a:xfrm>
          <a:prstGeom prst="rect">
            <a:avLst/>
          </a:prstGeom>
          <a:noFill/>
        </p:spPr>
        <p:txBody>
          <a:bodyPr wrap="none" rtlCol="0">
            <a:spAutoFit/>
          </a:bodyPr>
          <a:lstStyle/>
          <a:p>
            <a:r>
              <a:rPr lang="en-US" dirty="0"/>
              <a:t>Training Data</a:t>
            </a:r>
          </a:p>
        </p:txBody>
      </p:sp>
      <p:sp>
        <p:nvSpPr>
          <p:cNvPr id="8" name="Rectangle 7">
            <a:extLst>
              <a:ext uri="{FF2B5EF4-FFF2-40B4-BE49-F238E27FC236}">
                <a16:creationId xmlns:a16="http://schemas.microsoft.com/office/drawing/2014/main" id="{1F04DE42-AF2F-2A4E-9D40-4D3000A785F4}"/>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A typical training set.</a:t>
            </a:r>
            <a:endParaRPr lang="en-US" dirty="0"/>
          </a:p>
        </p:txBody>
      </p:sp>
    </p:spTree>
    <p:extLst>
      <p:ext uri="{BB962C8B-B14F-4D97-AF65-F5344CB8AC3E}">
        <p14:creationId xmlns:p14="http://schemas.microsoft.com/office/powerpoint/2010/main" val="4132001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Models are picky.</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58</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1486453"/>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52</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83</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29</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36</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117121"/>
            <a:ext cx="1415837" cy="369332"/>
          </a:xfrm>
          <a:prstGeom prst="rect">
            <a:avLst/>
          </a:prstGeom>
          <a:noFill/>
        </p:spPr>
        <p:txBody>
          <a:bodyPr wrap="none" rtlCol="0">
            <a:spAutoFit/>
          </a:bodyPr>
          <a:lstStyle/>
          <a:p>
            <a:r>
              <a:rPr lang="en-US" dirty="0"/>
              <a:t>Training Data</a:t>
            </a:r>
          </a:p>
        </p:txBody>
      </p:sp>
      <p:sp>
        <p:nvSpPr>
          <p:cNvPr id="8" name="TextBox 7">
            <a:extLst>
              <a:ext uri="{FF2B5EF4-FFF2-40B4-BE49-F238E27FC236}">
                <a16:creationId xmlns:a16="http://schemas.microsoft.com/office/drawing/2014/main" id="{6478554B-05B6-2E4A-9E3B-FC92F9FFC3BA}"/>
              </a:ext>
            </a:extLst>
          </p:cNvPr>
          <p:cNvSpPr txBox="1"/>
          <p:nvPr/>
        </p:nvSpPr>
        <p:spPr>
          <a:xfrm>
            <a:off x="463827" y="3946645"/>
            <a:ext cx="1101905" cy="369332"/>
          </a:xfrm>
          <a:prstGeom prst="rect">
            <a:avLst/>
          </a:prstGeom>
          <a:noFill/>
        </p:spPr>
        <p:txBody>
          <a:bodyPr wrap="none" rtlCol="0">
            <a:spAutoFit/>
          </a:bodyPr>
          <a:lstStyle/>
          <a:p>
            <a:r>
              <a:rPr lang="en-US" dirty="0"/>
              <a:t>New Data</a:t>
            </a:r>
          </a:p>
        </p:txBody>
      </p:sp>
      <p:graphicFrame>
        <p:nvGraphicFramePr>
          <p:cNvPr id="9" name="Table 6">
            <a:extLst>
              <a:ext uri="{FF2B5EF4-FFF2-40B4-BE49-F238E27FC236}">
                <a16:creationId xmlns:a16="http://schemas.microsoft.com/office/drawing/2014/main" id="{DB9F181C-8D65-B641-9868-A13BA6B58F24}"/>
              </a:ext>
            </a:extLst>
          </p:cNvPr>
          <p:cNvGraphicFramePr>
            <a:graphicFrameLocks noGrp="1"/>
          </p:cNvGraphicFramePr>
          <p:nvPr/>
        </p:nvGraphicFramePr>
        <p:xfrm>
          <a:off x="549966" y="4248357"/>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New1</a:t>
                      </a:r>
                    </a:p>
                  </a:txBody>
                  <a:tcPr/>
                </a:tc>
                <a:tc>
                  <a:txBody>
                    <a:bodyPr/>
                    <a:lstStyle/>
                    <a:p>
                      <a:r>
                        <a:rPr lang="en-US" dirty="0"/>
                        <a:t>0</a:t>
                      </a:r>
                    </a:p>
                  </a:txBody>
                  <a:tcPr/>
                </a:tc>
                <a:tc>
                  <a:txBody>
                    <a:bodyPr/>
                    <a:lstStyle/>
                    <a:p>
                      <a:r>
                        <a:rPr lang="en-US" dirty="0"/>
                        <a:t>11</a:t>
                      </a:r>
                    </a:p>
                  </a:txBody>
                  <a:tcPr/>
                </a:tc>
                <a:tc>
                  <a:txBody>
                    <a:bodyPr/>
                    <a:lstStyle/>
                    <a:p>
                      <a:r>
                        <a:rPr lang="en-US" dirty="0"/>
                        <a:t>Brown</a:t>
                      </a:r>
                    </a:p>
                  </a:txBody>
                  <a:tcPr/>
                </a:tc>
                <a:tc>
                  <a:txBody>
                    <a:bodyPr/>
                    <a:lstStyle/>
                    <a:p>
                      <a:r>
                        <a:rPr lang="en-US" dirty="0"/>
                        <a:t>??</a:t>
                      </a:r>
                    </a:p>
                  </a:txBody>
                  <a:tcPr/>
                </a:tc>
                <a:extLst>
                  <a:ext uri="{0D108BD9-81ED-4DB2-BD59-A6C34878D82A}">
                    <a16:rowId xmlns:a16="http://schemas.microsoft.com/office/drawing/2014/main" val="765506212"/>
                  </a:ext>
                </a:extLst>
              </a:tr>
              <a:tr h="370840">
                <a:tc>
                  <a:txBody>
                    <a:bodyPr/>
                    <a:lstStyle/>
                    <a:p>
                      <a:r>
                        <a:rPr lang="en-US" dirty="0"/>
                        <a:t>New2</a:t>
                      </a:r>
                    </a:p>
                  </a:txBody>
                  <a:tcPr/>
                </a:tc>
                <a:tc>
                  <a:txBody>
                    <a:bodyPr/>
                    <a:lstStyle/>
                    <a:p>
                      <a:r>
                        <a:rPr lang="en-US" dirty="0"/>
                        <a:t>0</a:t>
                      </a:r>
                    </a:p>
                  </a:txBody>
                  <a:tcPr/>
                </a:tc>
                <a:tc>
                  <a:txBody>
                    <a:bodyPr/>
                    <a:lstStyle/>
                    <a:p>
                      <a:r>
                        <a:rPr lang="en-US" dirty="0"/>
                        <a:t>7</a:t>
                      </a:r>
                    </a:p>
                  </a:txBody>
                  <a:tcPr/>
                </a:tc>
                <a:tc>
                  <a:txBody>
                    <a:bodyPr/>
                    <a:lstStyle/>
                    <a:p>
                      <a:r>
                        <a:rPr lang="en-US" dirty="0"/>
                        <a:t>Blue</a:t>
                      </a:r>
                    </a:p>
                  </a:txBody>
                  <a:tcPr/>
                </a:tc>
                <a:tc>
                  <a:txBody>
                    <a:bodyPr/>
                    <a:lstStyle/>
                    <a:p>
                      <a:r>
                        <a:rPr lang="en-US" dirty="0"/>
                        <a:t>??</a:t>
                      </a:r>
                    </a:p>
                  </a:txBody>
                  <a:tcPr/>
                </a:tc>
                <a:extLst>
                  <a:ext uri="{0D108BD9-81ED-4DB2-BD59-A6C34878D82A}">
                    <a16:rowId xmlns:a16="http://schemas.microsoft.com/office/drawing/2014/main" val="1984768767"/>
                  </a:ext>
                </a:extLst>
              </a:tr>
            </a:tbl>
          </a:graphicData>
        </a:graphic>
      </p:graphicFrame>
      <p:sp>
        <p:nvSpPr>
          <p:cNvPr id="10" name="Rectangle 9">
            <a:extLst>
              <a:ext uri="{FF2B5EF4-FFF2-40B4-BE49-F238E27FC236}">
                <a16:creationId xmlns:a16="http://schemas.microsoft.com/office/drawing/2014/main" id="{186541C2-0F45-7840-98DD-A6174FB9939F}"/>
              </a:ext>
            </a:extLst>
          </p:cNvPr>
          <p:cNvSpPr/>
          <p:nvPr/>
        </p:nvSpPr>
        <p:spPr>
          <a:xfrm>
            <a:off x="93765" y="5750284"/>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is expecting all X-Vars to be present, no missing, levels to be the same as in training.</a:t>
            </a:r>
          </a:p>
        </p:txBody>
      </p:sp>
    </p:spTree>
    <p:extLst>
      <p:ext uri="{BB962C8B-B14F-4D97-AF65-F5344CB8AC3E}">
        <p14:creationId xmlns:p14="http://schemas.microsoft.com/office/powerpoint/2010/main" val="33164769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Models are picky.</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59</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1486453"/>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T</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T</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F</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T</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117121"/>
            <a:ext cx="1415837" cy="369332"/>
          </a:xfrm>
          <a:prstGeom prst="rect">
            <a:avLst/>
          </a:prstGeom>
          <a:noFill/>
        </p:spPr>
        <p:txBody>
          <a:bodyPr wrap="none" rtlCol="0">
            <a:spAutoFit/>
          </a:bodyPr>
          <a:lstStyle/>
          <a:p>
            <a:r>
              <a:rPr lang="en-US" dirty="0"/>
              <a:t>Training Data</a:t>
            </a:r>
          </a:p>
        </p:txBody>
      </p:sp>
      <p:sp>
        <p:nvSpPr>
          <p:cNvPr id="8" name="TextBox 7">
            <a:extLst>
              <a:ext uri="{FF2B5EF4-FFF2-40B4-BE49-F238E27FC236}">
                <a16:creationId xmlns:a16="http://schemas.microsoft.com/office/drawing/2014/main" id="{6478554B-05B6-2E4A-9E3B-FC92F9FFC3BA}"/>
              </a:ext>
            </a:extLst>
          </p:cNvPr>
          <p:cNvSpPr txBox="1"/>
          <p:nvPr/>
        </p:nvSpPr>
        <p:spPr>
          <a:xfrm>
            <a:off x="463827" y="3946645"/>
            <a:ext cx="1101905" cy="369332"/>
          </a:xfrm>
          <a:prstGeom prst="rect">
            <a:avLst/>
          </a:prstGeom>
          <a:noFill/>
        </p:spPr>
        <p:txBody>
          <a:bodyPr wrap="none" rtlCol="0">
            <a:spAutoFit/>
          </a:bodyPr>
          <a:lstStyle/>
          <a:p>
            <a:r>
              <a:rPr lang="en-US" dirty="0"/>
              <a:t>New Data</a:t>
            </a:r>
          </a:p>
        </p:txBody>
      </p:sp>
      <p:graphicFrame>
        <p:nvGraphicFramePr>
          <p:cNvPr id="9" name="Table 6">
            <a:extLst>
              <a:ext uri="{FF2B5EF4-FFF2-40B4-BE49-F238E27FC236}">
                <a16:creationId xmlns:a16="http://schemas.microsoft.com/office/drawing/2014/main" id="{DB9F181C-8D65-B641-9868-A13BA6B58F24}"/>
              </a:ext>
            </a:extLst>
          </p:cNvPr>
          <p:cNvGraphicFramePr>
            <a:graphicFrameLocks noGrp="1"/>
          </p:cNvGraphicFramePr>
          <p:nvPr/>
        </p:nvGraphicFramePr>
        <p:xfrm>
          <a:off x="549966" y="4248357"/>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New1</a:t>
                      </a:r>
                    </a:p>
                  </a:txBody>
                  <a:tcPr/>
                </a:tc>
                <a:tc>
                  <a:txBody>
                    <a:bodyPr/>
                    <a:lstStyle/>
                    <a:p>
                      <a:r>
                        <a:rPr lang="en-US" dirty="0">
                          <a:highlight>
                            <a:srgbClr val="FFFF00"/>
                          </a:highlight>
                        </a:rPr>
                        <a:t>NA</a:t>
                      </a:r>
                    </a:p>
                  </a:txBody>
                  <a:tcPr/>
                </a:tc>
                <a:tc>
                  <a:txBody>
                    <a:bodyPr/>
                    <a:lstStyle/>
                    <a:p>
                      <a:r>
                        <a:rPr lang="en-US" dirty="0"/>
                        <a:t>11</a:t>
                      </a:r>
                    </a:p>
                  </a:txBody>
                  <a:tcPr/>
                </a:tc>
                <a:tc>
                  <a:txBody>
                    <a:bodyPr/>
                    <a:lstStyle/>
                    <a:p>
                      <a:r>
                        <a:rPr lang="en-US" dirty="0"/>
                        <a:t>Brown</a:t>
                      </a:r>
                    </a:p>
                  </a:txBody>
                  <a:tcPr/>
                </a:tc>
                <a:tc>
                  <a:txBody>
                    <a:bodyPr/>
                    <a:lstStyle/>
                    <a:p>
                      <a:r>
                        <a:rPr lang="en-US" dirty="0"/>
                        <a:t>??</a:t>
                      </a:r>
                    </a:p>
                  </a:txBody>
                  <a:tcPr/>
                </a:tc>
                <a:extLst>
                  <a:ext uri="{0D108BD9-81ED-4DB2-BD59-A6C34878D82A}">
                    <a16:rowId xmlns:a16="http://schemas.microsoft.com/office/drawing/2014/main" val="765506212"/>
                  </a:ext>
                </a:extLst>
              </a:tr>
              <a:tr h="370840">
                <a:tc>
                  <a:txBody>
                    <a:bodyPr/>
                    <a:lstStyle/>
                    <a:p>
                      <a:r>
                        <a:rPr lang="en-US" dirty="0"/>
                        <a:t>New2</a:t>
                      </a:r>
                    </a:p>
                  </a:txBody>
                  <a:tcPr/>
                </a:tc>
                <a:tc>
                  <a:txBody>
                    <a:bodyPr/>
                    <a:lstStyle/>
                    <a:p>
                      <a:r>
                        <a:rPr lang="en-US" dirty="0"/>
                        <a:t>0</a:t>
                      </a:r>
                    </a:p>
                  </a:txBody>
                  <a:tcPr/>
                </a:tc>
                <a:tc>
                  <a:txBody>
                    <a:bodyPr/>
                    <a:lstStyle/>
                    <a:p>
                      <a:r>
                        <a:rPr lang="en-US" dirty="0"/>
                        <a:t>7</a:t>
                      </a:r>
                    </a:p>
                  </a:txBody>
                  <a:tcPr/>
                </a:tc>
                <a:tc>
                  <a:txBody>
                    <a:bodyPr/>
                    <a:lstStyle/>
                    <a:p>
                      <a:r>
                        <a:rPr lang="en-US" dirty="0">
                          <a:highlight>
                            <a:srgbClr val="FFFF00"/>
                          </a:highlight>
                        </a:rPr>
                        <a:t>Purple</a:t>
                      </a:r>
                    </a:p>
                  </a:txBody>
                  <a:tcPr/>
                </a:tc>
                <a:tc>
                  <a:txBody>
                    <a:bodyPr/>
                    <a:lstStyle/>
                    <a:p>
                      <a:r>
                        <a:rPr lang="en-US" dirty="0"/>
                        <a:t>??</a:t>
                      </a:r>
                    </a:p>
                  </a:txBody>
                  <a:tcPr/>
                </a:tc>
                <a:extLst>
                  <a:ext uri="{0D108BD9-81ED-4DB2-BD59-A6C34878D82A}">
                    <a16:rowId xmlns:a16="http://schemas.microsoft.com/office/drawing/2014/main" val="1984768767"/>
                  </a:ext>
                </a:extLst>
              </a:tr>
            </a:tbl>
          </a:graphicData>
        </a:graphic>
      </p:graphicFrame>
      <p:sp>
        <p:nvSpPr>
          <p:cNvPr id="10" name="Rectangle 9">
            <a:extLst>
              <a:ext uri="{FF2B5EF4-FFF2-40B4-BE49-F238E27FC236}">
                <a16:creationId xmlns:a16="http://schemas.microsoft.com/office/drawing/2014/main" id="{186541C2-0F45-7840-98DD-A6174FB9939F}"/>
              </a:ext>
            </a:extLst>
          </p:cNvPr>
          <p:cNvSpPr/>
          <p:nvPr/>
        </p:nvSpPr>
        <p:spPr>
          <a:xfrm>
            <a:off x="93765" y="5750284"/>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will not be able to predict or classify these records because there is missing &amp; new information.</a:t>
            </a:r>
          </a:p>
        </p:txBody>
      </p:sp>
    </p:spTree>
    <p:extLst>
      <p:ext uri="{BB962C8B-B14F-4D97-AF65-F5344CB8AC3E}">
        <p14:creationId xmlns:p14="http://schemas.microsoft.com/office/powerpoint/2010/main" val="2904976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122057"/>
            <a:ext cx="9144000" cy="591477"/>
          </a:xfrm>
        </p:spPr>
        <p:txBody>
          <a:bodyPr/>
          <a:lstStyle/>
          <a:p>
            <a:r>
              <a:rPr lang="en-US" sz="2800" dirty="0"/>
              <a:t>PCA “fits” a line going through the origin</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6</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a:extLst>
              <a:ext uri="{FF2B5EF4-FFF2-40B4-BE49-F238E27FC236}">
                <a16:creationId xmlns:a16="http://schemas.microsoft.com/office/drawing/2014/main" id="{7936BE81-48C2-2244-8CBB-416A5354BE7E}"/>
              </a:ext>
            </a:extLst>
          </p:cNvPr>
          <p:cNvCxnSpPr/>
          <p:nvPr/>
        </p:nvCxnSpPr>
        <p:spPr>
          <a:xfrm flipV="1">
            <a:off x="2627453" y="2569580"/>
            <a:ext cx="972274" cy="251170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7BFA3F-DD95-8A40-AF75-1CCB006CB8AE}"/>
              </a:ext>
            </a:extLst>
          </p:cNvPr>
          <p:cNvCxnSpPr>
            <a:cxnSpLocks/>
          </p:cNvCxnSpPr>
          <p:nvPr/>
        </p:nvCxnSpPr>
        <p:spPr>
          <a:xfrm rot="1320000" flipV="1">
            <a:off x="2617803" y="2594655"/>
            <a:ext cx="972274" cy="251170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629382" y="2571509"/>
            <a:ext cx="972274" cy="2511706"/>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1787802-8EE5-3940-99F2-9ECE3AECD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01C2616-3E60-764A-913D-290D53DB59D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5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7"/>
                                        </p:tgtEl>
                                        <p:attrNameLst>
                                          <p:attrName>style.opacity</p:attrName>
                                        </p:attrNameLst>
                                      </p:cBhvr>
                                      <p:to>
                                        <p:strVal val="0.5"/>
                                      </p:to>
                                    </p:set>
                                    <p:animEffect filter="image" prLst="opacity: 0.5">
                                      <p:cBhvr rctx="IE">
                                        <p:cTn id="7" dur="indefinite"/>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23"/>
                                        </p:tgtEl>
                                        <p:attrNameLst>
                                          <p:attrName>style.opacity</p:attrName>
                                        </p:attrNameLst>
                                      </p:cBhvr>
                                      <p:to>
                                        <p:strVal val="0.5"/>
                                      </p:to>
                                    </p:set>
                                    <p:animEffect filter="image" prLst="opacity: 0.5">
                                      <p:cBhvr rctx="IE">
                                        <p:cTn id="16" dur="indefinite"/>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60</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3861904"/>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631133" y="1107421"/>
            <a:ext cx="1415837" cy="369332"/>
          </a:xfrm>
          <a:prstGeom prst="rect">
            <a:avLst/>
          </a:prstGeom>
          <a:noFill/>
        </p:spPr>
        <p:txBody>
          <a:bodyPr wrap="none" rtlCol="0">
            <a:spAutoFit/>
          </a:bodyPr>
          <a:lstStyle/>
          <a:p>
            <a:r>
              <a:rPr lang="en-US" dirty="0"/>
              <a:t>Training Data</a:t>
            </a:r>
          </a:p>
        </p:txBody>
      </p:sp>
      <p:sp>
        <p:nvSpPr>
          <p:cNvPr id="8" name="Rectangle 7">
            <a:extLst>
              <a:ext uri="{FF2B5EF4-FFF2-40B4-BE49-F238E27FC236}">
                <a16:creationId xmlns:a16="http://schemas.microsoft.com/office/drawing/2014/main" id="{C64D2FF1-E342-C746-B52F-23BF511A304B}"/>
              </a:ext>
            </a:extLst>
          </p:cNvPr>
          <p:cNvSpPr/>
          <p:nvPr/>
        </p:nvSpPr>
        <p:spPr>
          <a:xfrm>
            <a:off x="628649" y="1441172"/>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Lorem ipsum…lorem ipsum</a:t>
            </a:r>
          </a:p>
        </p:txBody>
      </p:sp>
      <p:sp>
        <p:nvSpPr>
          <p:cNvPr id="9" name="Rectangle 8">
            <a:extLst>
              <a:ext uri="{FF2B5EF4-FFF2-40B4-BE49-F238E27FC236}">
                <a16:creationId xmlns:a16="http://schemas.microsoft.com/office/drawing/2014/main" id="{1D238109-A54E-A441-BDB3-323F97078E6D}"/>
              </a:ext>
            </a:extLst>
          </p:cNvPr>
          <p:cNvSpPr/>
          <p:nvPr/>
        </p:nvSpPr>
        <p:spPr>
          <a:xfrm>
            <a:off x="628648" y="1863204"/>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Lorem ipsum dolor sit</a:t>
            </a:r>
          </a:p>
        </p:txBody>
      </p:sp>
      <p:sp>
        <p:nvSpPr>
          <p:cNvPr id="10" name="TextBox 9">
            <a:extLst>
              <a:ext uri="{FF2B5EF4-FFF2-40B4-BE49-F238E27FC236}">
                <a16:creationId xmlns:a16="http://schemas.microsoft.com/office/drawing/2014/main" id="{381561DF-F0B0-F049-BCDE-D42CAA901030}"/>
              </a:ext>
            </a:extLst>
          </p:cNvPr>
          <p:cNvSpPr txBox="1"/>
          <p:nvPr/>
        </p:nvSpPr>
        <p:spPr>
          <a:xfrm>
            <a:off x="579783" y="3465479"/>
            <a:ext cx="634148" cy="369332"/>
          </a:xfrm>
          <a:prstGeom prst="rect">
            <a:avLst/>
          </a:prstGeom>
          <a:noFill/>
        </p:spPr>
        <p:txBody>
          <a:bodyPr wrap="none" rtlCol="0">
            <a:spAutoFit/>
          </a:bodyPr>
          <a:lstStyle/>
          <a:p>
            <a:r>
              <a:rPr lang="en-US" dirty="0"/>
              <a:t>DTM</a:t>
            </a:r>
          </a:p>
        </p:txBody>
      </p:sp>
      <p:sp>
        <p:nvSpPr>
          <p:cNvPr id="11" name="Predefined Process 10">
            <a:extLst>
              <a:ext uri="{FF2B5EF4-FFF2-40B4-BE49-F238E27FC236}">
                <a16:creationId xmlns:a16="http://schemas.microsoft.com/office/drawing/2014/main" id="{44663139-DE83-1548-8FD1-EB79AF9BC167}"/>
              </a:ext>
            </a:extLst>
          </p:cNvPr>
          <p:cNvSpPr/>
          <p:nvPr/>
        </p:nvSpPr>
        <p:spPr>
          <a:xfrm>
            <a:off x="646041" y="2609122"/>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cxnSp>
        <p:nvCxnSpPr>
          <p:cNvPr id="13" name="Straight Arrow Connector 12">
            <a:extLst>
              <a:ext uri="{FF2B5EF4-FFF2-40B4-BE49-F238E27FC236}">
                <a16:creationId xmlns:a16="http://schemas.microsoft.com/office/drawing/2014/main" id="{E1434918-33BC-CD4F-B2F6-5DDB268BFD8E}"/>
              </a:ext>
            </a:extLst>
          </p:cNvPr>
          <p:cNvCxnSpPr>
            <a:stCxn id="9" idx="2"/>
            <a:endCxn id="11" idx="0"/>
          </p:cNvCxnSpPr>
          <p:nvPr/>
        </p:nvCxnSpPr>
        <p:spPr>
          <a:xfrm>
            <a:off x="2158032" y="2234889"/>
            <a:ext cx="8696" cy="374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36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modeling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61</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1337371"/>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dirty="0"/>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0" name="TextBox 9">
            <a:extLst>
              <a:ext uri="{FF2B5EF4-FFF2-40B4-BE49-F238E27FC236}">
                <a16:creationId xmlns:a16="http://schemas.microsoft.com/office/drawing/2014/main" id="{381561DF-F0B0-F049-BCDE-D42CAA901030}"/>
              </a:ext>
            </a:extLst>
          </p:cNvPr>
          <p:cNvSpPr txBox="1"/>
          <p:nvPr/>
        </p:nvSpPr>
        <p:spPr>
          <a:xfrm>
            <a:off x="367748" y="1038514"/>
            <a:ext cx="634148" cy="369332"/>
          </a:xfrm>
          <a:prstGeom prst="rect">
            <a:avLst/>
          </a:prstGeom>
          <a:noFill/>
        </p:spPr>
        <p:txBody>
          <a:bodyPr wrap="none" rtlCol="0">
            <a:spAutoFit/>
          </a:bodyPr>
          <a:lstStyle/>
          <a:p>
            <a:r>
              <a:rPr lang="en-US" dirty="0"/>
              <a:t>DTM</a:t>
            </a:r>
          </a:p>
        </p:txBody>
      </p:sp>
      <p:sp>
        <p:nvSpPr>
          <p:cNvPr id="12" name="Rectangle 11">
            <a:extLst>
              <a:ext uri="{FF2B5EF4-FFF2-40B4-BE49-F238E27FC236}">
                <a16:creationId xmlns:a16="http://schemas.microsoft.com/office/drawing/2014/main" id="{F1599CCD-E73E-AD4A-AD58-C575ABD81A6E}"/>
              </a:ext>
            </a:extLst>
          </p:cNvPr>
          <p:cNvSpPr/>
          <p:nvPr/>
        </p:nvSpPr>
        <p:spPr>
          <a:xfrm>
            <a:off x="367748" y="3473347"/>
            <a:ext cx="3041374"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ipsum dolor sit </a:t>
            </a:r>
            <a:r>
              <a:rPr lang="en-US" u="sng" dirty="0" err="1"/>
              <a:t>amet</a:t>
            </a:r>
            <a:endParaRPr lang="en-US" u="sng" dirty="0"/>
          </a:p>
        </p:txBody>
      </p:sp>
      <p:sp>
        <p:nvSpPr>
          <p:cNvPr id="14" name="Predefined Process 13">
            <a:extLst>
              <a:ext uri="{FF2B5EF4-FFF2-40B4-BE49-F238E27FC236}">
                <a16:creationId xmlns:a16="http://schemas.microsoft.com/office/drawing/2014/main" id="{C0952677-BC84-2D46-B676-F4851627F127}"/>
              </a:ext>
            </a:extLst>
          </p:cNvPr>
          <p:cNvSpPr/>
          <p:nvPr/>
        </p:nvSpPr>
        <p:spPr>
          <a:xfrm>
            <a:off x="367748" y="4071567"/>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graphicFrame>
        <p:nvGraphicFramePr>
          <p:cNvPr id="15" name="Table 6">
            <a:extLst>
              <a:ext uri="{FF2B5EF4-FFF2-40B4-BE49-F238E27FC236}">
                <a16:creationId xmlns:a16="http://schemas.microsoft.com/office/drawing/2014/main" id="{677A490A-CDC5-E641-89A1-41CB3B895953}"/>
              </a:ext>
            </a:extLst>
          </p:cNvPr>
          <p:cNvGraphicFramePr>
            <a:graphicFrameLocks noGrp="1"/>
          </p:cNvGraphicFramePr>
          <p:nvPr/>
        </p:nvGraphicFramePr>
        <p:xfrm>
          <a:off x="367748" y="4945344"/>
          <a:ext cx="7224330" cy="741680"/>
        </p:xfrm>
        <a:graphic>
          <a:graphicData uri="http://schemas.openxmlformats.org/drawingml/2006/table">
            <a:tbl>
              <a:tblPr firstRow="1" bandRow="1">
                <a:tableStyleId>{5C22544A-7EE6-4342-B048-85BDC9FD1C3A}</a:tableStyleId>
              </a:tblPr>
              <a:tblGrid>
                <a:gridCol w="1204055">
                  <a:extLst>
                    <a:ext uri="{9D8B030D-6E8A-4147-A177-3AD203B41FA5}">
                      <a16:colId xmlns:a16="http://schemas.microsoft.com/office/drawing/2014/main" val="1763945171"/>
                    </a:ext>
                  </a:extLst>
                </a:gridCol>
                <a:gridCol w="1204055">
                  <a:extLst>
                    <a:ext uri="{9D8B030D-6E8A-4147-A177-3AD203B41FA5}">
                      <a16:colId xmlns:a16="http://schemas.microsoft.com/office/drawing/2014/main" val="3672649975"/>
                    </a:ext>
                  </a:extLst>
                </a:gridCol>
                <a:gridCol w="1204055">
                  <a:extLst>
                    <a:ext uri="{9D8B030D-6E8A-4147-A177-3AD203B41FA5}">
                      <a16:colId xmlns:a16="http://schemas.microsoft.com/office/drawing/2014/main" val="1700470532"/>
                    </a:ext>
                  </a:extLst>
                </a:gridCol>
                <a:gridCol w="1204055">
                  <a:extLst>
                    <a:ext uri="{9D8B030D-6E8A-4147-A177-3AD203B41FA5}">
                      <a16:colId xmlns:a16="http://schemas.microsoft.com/office/drawing/2014/main" val="1814337124"/>
                    </a:ext>
                  </a:extLst>
                </a:gridCol>
                <a:gridCol w="1204055">
                  <a:extLst>
                    <a:ext uri="{9D8B030D-6E8A-4147-A177-3AD203B41FA5}">
                      <a16:colId xmlns:a16="http://schemas.microsoft.com/office/drawing/2014/main" val="800509653"/>
                    </a:ext>
                  </a:extLst>
                </a:gridCol>
                <a:gridCol w="1204055">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X-</a:t>
                      </a:r>
                      <a:r>
                        <a:rPr lang="en-US" dirty="0" err="1"/>
                        <a:t>Amet</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highlight>
                            <a:srgbClr val="FFFF00"/>
                          </a:highlight>
                        </a:rPr>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6" name="TextBox 15">
            <a:extLst>
              <a:ext uri="{FF2B5EF4-FFF2-40B4-BE49-F238E27FC236}">
                <a16:creationId xmlns:a16="http://schemas.microsoft.com/office/drawing/2014/main" id="{F3761C60-E447-9E41-AB94-8CC7963EE0F6}"/>
              </a:ext>
            </a:extLst>
          </p:cNvPr>
          <p:cNvSpPr txBox="1"/>
          <p:nvPr/>
        </p:nvSpPr>
        <p:spPr>
          <a:xfrm>
            <a:off x="255106" y="3104015"/>
            <a:ext cx="1101905" cy="369332"/>
          </a:xfrm>
          <a:prstGeom prst="rect">
            <a:avLst/>
          </a:prstGeom>
          <a:noFill/>
        </p:spPr>
        <p:txBody>
          <a:bodyPr wrap="none" rtlCol="0">
            <a:spAutoFit/>
          </a:bodyPr>
          <a:lstStyle/>
          <a:p>
            <a:r>
              <a:rPr lang="en-US" dirty="0"/>
              <a:t>New Data</a:t>
            </a:r>
          </a:p>
        </p:txBody>
      </p:sp>
      <p:sp>
        <p:nvSpPr>
          <p:cNvPr id="17" name="Rectangle 16">
            <a:extLst>
              <a:ext uri="{FF2B5EF4-FFF2-40B4-BE49-F238E27FC236}">
                <a16:creationId xmlns:a16="http://schemas.microsoft.com/office/drawing/2014/main" id="{D1927379-3582-ED4F-8F3A-32D80EFD396B}"/>
              </a:ext>
            </a:extLst>
          </p:cNvPr>
          <p:cNvSpPr/>
          <p:nvPr/>
        </p:nvSpPr>
        <p:spPr>
          <a:xfrm>
            <a:off x="93765" y="6127969"/>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will not be able to predict or classify these records because there is missing &amp; new information.</a:t>
            </a:r>
          </a:p>
        </p:txBody>
      </p:sp>
      <p:cxnSp>
        <p:nvCxnSpPr>
          <p:cNvPr id="13" name="Straight Arrow Connector 12">
            <a:extLst>
              <a:ext uri="{FF2B5EF4-FFF2-40B4-BE49-F238E27FC236}">
                <a16:creationId xmlns:a16="http://schemas.microsoft.com/office/drawing/2014/main" id="{0AD3997B-A80A-DF40-AD0E-5CF2ED5FF6D1}"/>
              </a:ext>
            </a:extLst>
          </p:cNvPr>
          <p:cNvCxnSpPr>
            <a:cxnSpLocks/>
            <a:stCxn id="12" idx="2"/>
            <a:endCxn id="14" idx="0"/>
          </p:cNvCxnSpPr>
          <p:nvPr/>
        </p:nvCxnSpPr>
        <p:spPr>
          <a:xfrm>
            <a:off x="1888435" y="3845032"/>
            <a:ext cx="0" cy="226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24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modeling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62</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1337371"/>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dirty="0"/>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0" name="TextBox 9">
            <a:extLst>
              <a:ext uri="{FF2B5EF4-FFF2-40B4-BE49-F238E27FC236}">
                <a16:creationId xmlns:a16="http://schemas.microsoft.com/office/drawing/2014/main" id="{381561DF-F0B0-F049-BCDE-D42CAA901030}"/>
              </a:ext>
            </a:extLst>
          </p:cNvPr>
          <p:cNvSpPr txBox="1"/>
          <p:nvPr/>
        </p:nvSpPr>
        <p:spPr>
          <a:xfrm>
            <a:off x="367748" y="1038514"/>
            <a:ext cx="634148" cy="369332"/>
          </a:xfrm>
          <a:prstGeom prst="rect">
            <a:avLst/>
          </a:prstGeom>
          <a:noFill/>
        </p:spPr>
        <p:txBody>
          <a:bodyPr wrap="none" rtlCol="0">
            <a:spAutoFit/>
          </a:bodyPr>
          <a:lstStyle/>
          <a:p>
            <a:r>
              <a:rPr lang="en-US" dirty="0"/>
              <a:t>DTM</a:t>
            </a:r>
          </a:p>
        </p:txBody>
      </p:sp>
      <p:sp>
        <p:nvSpPr>
          <p:cNvPr id="12" name="Rectangle 11">
            <a:extLst>
              <a:ext uri="{FF2B5EF4-FFF2-40B4-BE49-F238E27FC236}">
                <a16:creationId xmlns:a16="http://schemas.microsoft.com/office/drawing/2014/main" id="{F1599CCD-E73E-AD4A-AD58-C575ABD81A6E}"/>
              </a:ext>
            </a:extLst>
          </p:cNvPr>
          <p:cNvSpPr/>
          <p:nvPr/>
        </p:nvSpPr>
        <p:spPr>
          <a:xfrm>
            <a:off x="367748" y="3058347"/>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ipsum dolor sit </a:t>
            </a:r>
            <a:r>
              <a:rPr lang="en-US" u="sng" dirty="0" err="1"/>
              <a:t>amet</a:t>
            </a:r>
            <a:endParaRPr lang="en-US" u="sng" dirty="0"/>
          </a:p>
        </p:txBody>
      </p:sp>
      <p:sp>
        <p:nvSpPr>
          <p:cNvPr id="14" name="Predefined Process 13">
            <a:extLst>
              <a:ext uri="{FF2B5EF4-FFF2-40B4-BE49-F238E27FC236}">
                <a16:creationId xmlns:a16="http://schemas.microsoft.com/office/drawing/2014/main" id="{C0952677-BC84-2D46-B676-F4851627F127}"/>
              </a:ext>
            </a:extLst>
          </p:cNvPr>
          <p:cNvSpPr/>
          <p:nvPr/>
        </p:nvSpPr>
        <p:spPr>
          <a:xfrm>
            <a:off x="367748" y="3486980"/>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graphicFrame>
        <p:nvGraphicFramePr>
          <p:cNvPr id="15" name="Table 6">
            <a:extLst>
              <a:ext uri="{FF2B5EF4-FFF2-40B4-BE49-F238E27FC236}">
                <a16:creationId xmlns:a16="http://schemas.microsoft.com/office/drawing/2014/main" id="{677A490A-CDC5-E641-89A1-41CB3B895953}"/>
              </a:ext>
            </a:extLst>
          </p:cNvPr>
          <p:cNvGraphicFramePr>
            <a:graphicFrameLocks noGrp="1"/>
          </p:cNvGraphicFramePr>
          <p:nvPr/>
        </p:nvGraphicFramePr>
        <p:xfrm>
          <a:off x="367748" y="4945344"/>
          <a:ext cx="7224329" cy="873760"/>
        </p:xfrm>
        <a:graphic>
          <a:graphicData uri="http://schemas.openxmlformats.org/drawingml/2006/table">
            <a:tbl>
              <a:tblPr firstRow="1" bandRow="1">
                <a:tableStyleId>{5C22544A-7EE6-4342-B048-85BDC9FD1C3A}</a:tableStyleId>
              </a:tblPr>
              <a:tblGrid>
                <a:gridCol w="1032047">
                  <a:extLst>
                    <a:ext uri="{9D8B030D-6E8A-4147-A177-3AD203B41FA5}">
                      <a16:colId xmlns:a16="http://schemas.microsoft.com/office/drawing/2014/main" val="1763945171"/>
                    </a:ext>
                  </a:extLst>
                </a:gridCol>
                <a:gridCol w="1032047">
                  <a:extLst>
                    <a:ext uri="{9D8B030D-6E8A-4147-A177-3AD203B41FA5}">
                      <a16:colId xmlns:a16="http://schemas.microsoft.com/office/drawing/2014/main" val="4139357576"/>
                    </a:ext>
                  </a:extLst>
                </a:gridCol>
                <a:gridCol w="1032047">
                  <a:extLst>
                    <a:ext uri="{9D8B030D-6E8A-4147-A177-3AD203B41FA5}">
                      <a16:colId xmlns:a16="http://schemas.microsoft.com/office/drawing/2014/main" val="3672649975"/>
                    </a:ext>
                  </a:extLst>
                </a:gridCol>
                <a:gridCol w="1032047">
                  <a:extLst>
                    <a:ext uri="{9D8B030D-6E8A-4147-A177-3AD203B41FA5}">
                      <a16:colId xmlns:a16="http://schemas.microsoft.com/office/drawing/2014/main" val="1700470532"/>
                    </a:ext>
                  </a:extLst>
                </a:gridCol>
                <a:gridCol w="1032047">
                  <a:extLst>
                    <a:ext uri="{9D8B030D-6E8A-4147-A177-3AD203B41FA5}">
                      <a16:colId xmlns:a16="http://schemas.microsoft.com/office/drawing/2014/main" val="1814337124"/>
                    </a:ext>
                  </a:extLst>
                </a:gridCol>
                <a:gridCol w="1032047">
                  <a:extLst>
                    <a:ext uri="{9D8B030D-6E8A-4147-A177-3AD203B41FA5}">
                      <a16:colId xmlns:a16="http://schemas.microsoft.com/office/drawing/2014/main" val="800509653"/>
                    </a:ext>
                  </a:extLst>
                </a:gridCol>
                <a:gridCol w="1032047">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X-Lorem</a:t>
                      </a:r>
                    </a:p>
                  </a:txBody>
                  <a:tcPr>
                    <a:solidFill>
                      <a:srgbClr val="FFC000"/>
                    </a:solidFill>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b="0" strike="sngStrike" dirty="0">
                          <a:highlight>
                            <a:srgbClr val="C0C0C0"/>
                          </a:highlight>
                        </a:rPr>
                        <a:t>X-</a:t>
                      </a:r>
                      <a:r>
                        <a:rPr lang="en-US" b="0" strike="sngStrike" dirty="0" err="1">
                          <a:highlight>
                            <a:srgbClr val="C0C0C0"/>
                          </a:highlight>
                        </a:rPr>
                        <a:t>Amet</a:t>
                      </a:r>
                      <a:endParaRPr lang="en-US" b="0" strike="sngStrike" dirty="0">
                        <a:highlight>
                          <a:srgbClr val="C0C0C0"/>
                        </a:highlight>
                      </a:endParaRPr>
                    </a:p>
                  </a:txBody>
                  <a:tcPr>
                    <a:solidFill>
                      <a:schemeClr val="bg1">
                        <a:lumMod val="75000"/>
                      </a:schemeClr>
                    </a:solidFill>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0</a:t>
                      </a:r>
                    </a:p>
                  </a:txBody>
                  <a:tcPr>
                    <a:solidFill>
                      <a:srgbClr val="FFC000"/>
                    </a:solidFill>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strike="sngStrike" dirty="0">
                          <a:highlight>
                            <a:srgbClr val="C0C0C0"/>
                          </a:highlight>
                        </a:rPr>
                        <a:t>1</a:t>
                      </a:r>
                    </a:p>
                  </a:txBody>
                  <a:tcPr>
                    <a:solidFill>
                      <a:schemeClr val="bg1">
                        <a:lumMod val="75000"/>
                      </a:schemeClr>
                    </a:solidFill>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6" name="TextBox 15">
            <a:extLst>
              <a:ext uri="{FF2B5EF4-FFF2-40B4-BE49-F238E27FC236}">
                <a16:creationId xmlns:a16="http://schemas.microsoft.com/office/drawing/2014/main" id="{F3761C60-E447-9E41-AB94-8CC7963EE0F6}"/>
              </a:ext>
            </a:extLst>
          </p:cNvPr>
          <p:cNvSpPr txBox="1"/>
          <p:nvPr/>
        </p:nvSpPr>
        <p:spPr>
          <a:xfrm>
            <a:off x="255106" y="2741730"/>
            <a:ext cx="1101905" cy="369332"/>
          </a:xfrm>
          <a:prstGeom prst="rect">
            <a:avLst/>
          </a:prstGeom>
          <a:noFill/>
        </p:spPr>
        <p:txBody>
          <a:bodyPr wrap="none" rtlCol="0">
            <a:spAutoFit/>
          </a:bodyPr>
          <a:lstStyle/>
          <a:p>
            <a:r>
              <a:rPr lang="en-US" dirty="0"/>
              <a:t>New Data</a:t>
            </a:r>
          </a:p>
        </p:txBody>
      </p:sp>
      <p:sp>
        <p:nvSpPr>
          <p:cNvPr id="17" name="Rectangle 16">
            <a:extLst>
              <a:ext uri="{FF2B5EF4-FFF2-40B4-BE49-F238E27FC236}">
                <a16:creationId xmlns:a16="http://schemas.microsoft.com/office/drawing/2014/main" id="{D1927379-3582-ED4F-8F3A-32D80EFD396B}"/>
              </a:ext>
            </a:extLst>
          </p:cNvPr>
          <p:cNvSpPr/>
          <p:nvPr/>
        </p:nvSpPr>
        <p:spPr>
          <a:xfrm>
            <a:off x="93765" y="6127969"/>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new text has to be matched to the original model expectations.</a:t>
            </a:r>
          </a:p>
        </p:txBody>
      </p:sp>
    </p:spTree>
    <p:extLst>
      <p:ext uri="{BB962C8B-B14F-4D97-AF65-F5344CB8AC3E}">
        <p14:creationId xmlns:p14="http://schemas.microsoft.com/office/powerpoint/2010/main" val="402910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ADC7DE-E0A9-B798-29A9-77E130B672CD}"/>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6999F19B-D530-34E9-FA60-ADC9F04E27E5}"/>
              </a:ext>
            </a:extLst>
          </p:cNvPr>
          <p:cNvSpPr>
            <a:spLocks noGrp="1"/>
          </p:cNvSpPr>
          <p:nvPr>
            <p:ph type="title"/>
          </p:nvPr>
        </p:nvSpPr>
        <p:spPr>
          <a:xfrm>
            <a:off x="255494" y="365126"/>
            <a:ext cx="8259856" cy="591477"/>
          </a:xfrm>
        </p:spPr>
        <p:txBody>
          <a:bodyPr/>
          <a:lstStyle/>
          <a:p>
            <a:r>
              <a:rPr lang="en-US" sz="2800" dirty="0"/>
              <a:t>Let’s now review to explicitly see where this occurs</a:t>
            </a:r>
          </a:p>
        </p:txBody>
      </p:sp>
      <p:sp>
        <p:nvSpPr>
          <p:cNvPr id="4" name="Footer Placeholder 3">
            <a:extLst>
              <a:ext uri="{FF2B5EF4-FFF2-40B4-BE49-F238E27FC236}">
                <a16:creationId xmlns:a16="http://schemas.microsoft.com/office/drawing/2014/main" id="{13DBBF88-48F4-48B7-69DD-D9A6EEC284A3}"/>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1BDD999-4918-FF3C-52BC-0E4DD4CE3BE1}"/>
              </a:ext>
            </a:extLst>
          </p:cNvPr>
          <p:cNvSpPr>
            <a:spLocks noGrp="1"/>
          </p:cNvSpPr>
          <p:nvPr>
            <p:ph type="sldNum" sz="quarter" idx="4"/>
          </p:nvPr>
        </p:nvSpPr>
        <p:spPr/>
        <p:txBody>
          <a:bodyPr/>
          <a:lstStyle/>
          <a:p>
            <a:fld id="{37290FF7-652B-4475-AEAB-8B1A5D23AE09}" type="slidenum">
              <a:rPr lang="en-US" smtClean="0"/>
              <a:pPr/>
              <a:t>63</a:t>
            </a:fld>
            <a:endParaRPr lang="en-US" dirty="0"/>
          </a:p>
        </p:txBody>
      </p:sp>
      <p:sp>
        <p:nvSpPr>
          <p:cNvPr id="7" name="TextBox 6">
            <a:extLst>
              <a:ext uri="{FF2B5EF4-FFF2-40B4-BE49-F238E27FC236}">
                <a16:creationId xmlns:a16="http://schemas.microsoft.com/office/drawing/2014/main" id="{7DEB40A9-A961-89C0-E40D-5467F6789C84}"/>
              </a:ext>
            </a:extLst>
          </p:cNvPr>
          <p:cNvSpPr txBox="1"/>
          <p:nvPr/>
        </p:nvSpPr>
        <p:spPr>
          <a:xfrm>
            <a:off x="1129553" y="2087887"/>
            <a:ext cx="4572000" cy="369332"/>
          </a:xfrm>
          <a:prstGeom prst="rect">
            <a:avLst/>
          </a:prstGeom>
          <a:noFill/>
        </p:spPr>
        <p:txBody>
          <a:bodyPr wrap="square">
            <a:spAutoFit/>
          </a:bodyPr>
          <a:lstStyle/>
          <a:p>
            <a:r>
              <a:rPr lang="en-US" dirty="0" err="1"/>
              <a:t>E_ElasticNetExample.R</a:t>
            </a:r>
            <a:endParaRPr lang="en-US" dirty="0"/>
          </a:p>
        </p:txBody>
      </p:sp>
    </p:spTree>
    <p:extLst>
      <p:ext uri="{BB962C8B-B14F-4D97-AF65-F5344CB8AC3E}">
        <p14:creationId xmlns:p14="http://schemas.microsoft.com/office/powerpoint/2010/main" val="1875681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575422" y="2225611"/>
            <a:ext cx="972274" cy="329184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122057"/>
            <a:ext cx="9144000" cy="1139184"/>
          </a:xfrm>
        </p:spPr>
        <p:txBody>
          <a:bodyPr/>
          <a:lstStyle/>
          <a:p>
            <a:r>
              <a:rPr lang="en-US" sz="2800" dirty="0"/>
              <a:t>The points are projected onto the fit line and squared distances from the origin are summed up.  </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7</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610809" y="2826151"/>
            <a:ext cx="3020992" cy="2055666"/>
            <a:chOff x="1610809" y="2826151"/>
            <a:chExt cx="3020992" cy="2055666"/>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2048720" y="4433103"/>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328442" y="4249836"/>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610809" y="4729031"/>
              <a:ext cx="138896" cy="15278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56297" y="3254409"/>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272987" y="2965044"/>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492905" y="2826151"/>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Find the line that minimizes the data point to the projected point on the line.</a:t>
            </a:r>
          </a:p>
        </p:txBody>
      </p:sp>
      <p:grpSp>
        <p:nvGrpSpPr>
          <p:cNvPr id="28" name="Group 27">
            <a:extLst>
              <a:ext uri="{FF2B5EF4-FFF2-40B4-BE49-F238E27FC236}">
                <a16:creationId xmlns:a16="http://schemas.microsoft.com/office/drawing/2014/main" id="{BD8413AE-BDFA-1048-B164-1BC3D7A83AA3}"/>
              </a:ext>
            </a:extLst>
          </p:cNvPr>
          <p:cNvGrpSpPr/>
          <p:nvPr/>
        </p:nvGrpSpPr>
        <p:grpSpPr>
          <a:xfrm>
            <a:off x="1471913" y="2976625"/>
            <a:ext cx="3588152" cy="1782499"/>
            <a:chOff x="1460339" y="2976625"/>
            <a:chExt cx="3588152" cy="1782499"/>
          </a:xfrm>
        </p:grpSpPr>
        <p:sp>
          <p:nvSpPr>
            <p:cNvPr id="29" name="Multiply 28">
              <a:extLst>
                <a:ext uri="{FF2B5EF4-FFF2-40B4-BE49-F238E27FC236}">
                  <a16:creationId xmlns:a16="http://schemas.microsoft.com/office/drawing/2014/main" id="{E8405966-FFC2-6D48-A82B-F0F4D104519F}"/>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F14E397-80C2-8140-88ED-4F5ED3E3D07F}"/>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3D34776-2CEB-7B44-A956-ACC94B567496}"/>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4487E2-10C4-F844-9329-B9CF576DDA07}"/>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FF82B9-844C-604F-89A1-185B9A758B0D}"/>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DD301C9-4FE3-244D-B52B-C693B22A0CC2}"/>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7A83DE7-4C2E-5546-8481-42EC7A145D82}"/>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23BF537A-387F-D344-B7FA-44FB614FDFCD}"/>
              </a:ext>
            </a:extLst>
          </p:cNvPr>
          <p:cNvCxnSpPr>
            <a:stCxn id="34" idx="1"/>
            <a:endCxn id="19" idx="5"/>
          </p:cNvCxnSpPr>
          <p:nvPr/>
        </p:nvCxnSpPr>
        <p:spPr>
          <a:xfrm flipH="1" flipV="1">
            <a:off x="4391542" y="3083599"/>
            <a:ext cx="549968" cy="58469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B4D56B6-62CA-004A-9281-711B3E14E09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34D2CE5-7CE6-124F-97C2-5FA7FFBFBE7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943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575422" y="2225611"/>
            <a:ext cx="972274" cy="329184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A user defines the number of PCA dimensions.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8</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Remember this happens in hyperspace among thousands of documents. </a:t>
            </a:r>
          </a:p>
        </p:txBody>
      </p:sp>
      <p:grpSp>
        <p:nvGrpSpPr>
          <p:cNvPr id="28" name="Group 27">
            <a:extLst>
              <a:ext uri="{FF2B5EF4-FFF2-40B4-BE49-F238E27FC236}">
                <a16:creationId xmlns:a16="http://schemas.microsoft.com/office/drawing/2014/main" id="{BD8413AE-BDFA-1048-B164-1BC3D7A83AA3}"/>
              </a:ext>
            </a:extLst>
          </p:cNvPr>
          <p:cNvGrpSpPr/>
          <p:nvPr/>
        </p:nvGrpSpPr>
        <p:grpSpPr>
          <a:xfrm>
            <a:off x="1471913" y="2976625"/>
            <a:ext cx="3588152" cy="1782499"/>
            <a:chOff x="1460339" y="2976625"/>
            <a:chExt cx="3588152" cy="1782499"/>
          </a:xfrm>
        </p:grpSpPr>
        <p:sp>
          <p:nvSpPr>
            <p:cNvPr id="29" name="Multiply 28">
              <a:extLst>
                <a:ext uri="{FF2B5EF4-FFF2-40B4-BE49-F238E27FC236}">
                  <a16:creationId xmlns:a16="http://schemas.microsoft.com/office/drawing/2014/main" id="{E8405966-FFC2-6D48-A82B-F0F4D104519F}"/>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F14E397-80C2-8140-88ED-4F5ED3E3D07F}"/>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3D34776-2CEB-7B44-A956-ACC94B567496}"/>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4487E2-10C4-F844-9329-B9CF576DDA07}"/>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FF82B9-844C-604F-89A1-185B9A758B0D}"/>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DD301C9-4FE3-244D-B52B-C693B22A0CC2}"/>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7A83DE7-4C2E-5546-8481-42EC7A145D82}"/>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23BF537A-387F-D344-B7FA-44FB614FDFCD}"/>
              </a:ext>
            </a:extLst>
          </p:cNvPr>
          <p:cNvCxnSpPr>
            <a:cxnSpLocks/>
            <a:endCxn id="12" idx="1"/>
          </p:cNvCxnSpPr>
          <p:nvPr/>
        </p:nvCxnSpPr>
        <p:spPr>
          <a:xfrm flipV="1">
            <a:off x="4433104" y="2290862"/>
            <a:ext cx="798653" cy="64910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7910C7F-9EAF-3B49-B2D7-13A570C88E99}"/>
              </a:ext>
            </a:extLst>
          </p:cNvPr>
          <p:cNvSpPr txBox="1"/>
          <p:nvPr/>
        </p:nvSpPr>
        <p:spPr>
          <a:xfrm>
            <a:off x="5231757" y="1967696"/>
            <a:ext cx="2702791" cy="646331"/>
          </a:xfrm>
          <a:prstGeom prst="rect">
            <a:avLst/>
          </a:prstGeom>
          <a:noFill/>
        </p:spPr>
        <p:txBody>
          <a:bodyPr wrap="none" rtlCol="0">
            <a:spAutoFit/>
          </a:bodyPr>
          <a:lstStyle/>
          <a:p>
            <a:r>
              <a:rPr lang="en-US" dirty="0"/>
              <a:t>PCA1 is a line that “mixes” </a:t>
            </a:r>
          </a:p>
          <a:p>
            <a:r>
              <a:rPr lang="en-US" dirty="0"/>
              <a:t>the value of Doc1 &amp; Doc2</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36A8341-C339-4E40-B74E-1C778782E21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959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5/21/24</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9</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b="1" dirty="0">
                <a:solidFill>
                  <a:schemeClr val="accent1"/>
                </a:solidFill>
                <a:latin typeface="inherit"/>
              </a:rPr>
              <a:t>LAT: 48.874911</a:t>
            </a:r>
            <a:endParaRPr lang="en-US" b="1" dirty="0">
              <a:solidFill>
                <a:schemeClr val="accent1"/>
              </a:solidFill>
              <a:latin typeface="proxima-nova"/>
            </a:endParaRPr>
          </a:p>
          <a:p>
            <a:pPr fontAlgn="base"/>
            <a:r>
              <a:rPr lang="en-US" b="1" cap="all" dirty="0">
                <a:solidFill>
                  <a:schemeClr val="accent1"/>
                </a:solidFill>
                <a:latin typeface="proxima-nova"/>
              </a:rPr>
              <a:t>LON</a:t>
            </a:r>
            <a:r>
              <a:rPr lang="en-US" b="1" cap="all" dirty="0">
                <a:solidFill>
                  <a:schemeClr val="accent1"/>
                </a:solidFill>
                <a:latin typeface="inherit"/>
              </a:rPr>
              <a:t>:</a:t>
            </a:r>
            <a:r>
              <a:rPr lang="en-US" b="1" dirty="0">
                <a:solidFill>
                  <a:schemeClr val="accent1"/>
                </a:solidFill>
                <a:latin typeface="inherit"/>
              </a:rPr>
              <a:t>2.310612</a:t>
            </a:r>
            <a:endParaRPr lang="en-US" b="1" i="0" dirty="0">
              <a:solidFill>
                <a:schemeClr val="accent1"/>
              </a:solidFill>
              <a:effectLst/>
              <a:latin typeface="proxima-nova"/>
            </a:endParaRPr>
          </a:p>
        </p:txBody>
      </p:sp>
      <p:sp>
        <p:nvSpPr>
          <p:cNvPr id="15" name="TextBox 14">
            <a:extLst>
              <a:ext uri="{FF2B5EF4-FFF2-40B4-BE49-F238E27FC236}">
                <a16:creationId xmlns:a16="http://schemas.microsoft.com/office/drawing/2014/main" id="{AF155576-EB51-4441-AC2A-FAED69B3571C}"/>
              </a:ext>
            </a:extLst>
          </p:cNvPr>
          <p:cNvSpPr txBox="1"/>
          <p:nvPr/>
        </p:nvSpPr>
        <p:spPr>
          <a:xfrm>
            <a:off x="6004999" y="1458410"/>
            <a:ext cx="3202928" cy="369332"/>
          </a:xfrm>
          <a:prstGeom prst="rect">
            <a:avLst/>
          </a:prstGeom>
          <a:noFill/>
        </p:spPr>
        <p:txBody>
          <a:bodyPr wrap="none" rtlCol="0">
            <a:spAutoFit/>
          </a:bodyPr>
          <a:lstStyle/>
          <a:p>
            <a:r>
              <a:rPr lang="en-US" b="1" dirty="0"/>
              <a:t>Exact Answer has 2 data points.</a:t>
            </a: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69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8"/>
                                        </p:tgtEl>
                                        <p:attrNameLst>
                                          <p:attrName>style.opacity</p:attrName>
                                        </p:attrNameLst>
                                      </p:cBhvr>
                                      <p:to>
                                        <p:strVal val="0.25"/>
                                      </p:to>
                                    </p:set>
                                    <p:animEffect filter="image" prLst="opacity: 0.25">
                                      <p:cBhvr rctx="IE">
                                        <p:cTn id="23" dur="indefinite"/>
                                        <p:tgtEl>
                                          <p:spTgt spid="18"/>
                                        </p:tgtEl>
                                      </p:cBhvr>
                                    </p:animEffect>
                                  </p:childTnLst>
                                </p:cTn>
                              </p:par>
                              <p:par>
                                <p:cTn id="24" presetID="9" presetClass="emph" presetSubtype="0" nodeType="withEffect">
                                  <p:stCondLst>
                                    <p:cond delay="0"/>
                                  </p:stCondLst>
                                  <p:childTnLst>
                                    <p:set>
                                      <p:cBhvr>
                                        <p:cTn id="25" dur="indefinite"/>
                                        <p:tgtEl>
                                          <p:spTgt spid="20"/>
                                        </p:tgtEl>
                                        <p:attrNameLst>
                                          <p:attrName>style.opacity</p:attrName>
                                        </p:attrNameLst>
                                      </p:cBhvr>
                                      <p:to>
                                        <p:strVal val="0.25"/>
                                      </p:to>
                                    </p:set>
                                    <p:animEffect filter="image" prLst="opacity: 0.25">
                                      <p:cBhvr rctx="IE">
                                        <p:cTn id="26"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Lst>
  </p:timing>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3435</Words>
  <Application>Microsoft Macintosh PowerPoint</Application>
  <PresentationFormat>On-screen Show (4:3)</PresentationFormat>
  <Paragraphs>796</Paragraphs>
  <Slides>63</Slides>
  <Notes>1</Notes>
  <HiddenSlides>17</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3" baseType="lpstr">
      <vt:lpstr>Arial</vt:lpstr>
      <vt:lpstr>Calibri</vt:lpstr>
      <vt:lpstr>Cambria Math</vt:lpstr>
      <vt:lpstr>Consolas</vt:lpstr>
      <vt:lpstr>inherit</vt:lpstr>
      <vt:lpstr>Open Sans</vt:lpstr>
      <vt:lpstr>proxima-nova</vt:lpstr>
      <vt:lpstr>Wingdings 2</vt:lpstr>
      <vt:lpstr>1_Office Theme</vt:lpstr>
      <vt:lpstr>Document</vt:lpstr>
      <vt:lpstr>Latent Semantic Analysis…cousin of PCA</vt:lpstr>
      <vt:lpstr>Latent Semantic Analysis</vt:lpstr>
      <vt:lpstr>Plot the data in 2D space.  In reality, text has higher dimensions.</vt:lpstr>
      <vt:lpstr>Shift the origin to the average</vt:lpstr>
      <vt:lpstr>Shifting the origin changes value but not relative position.</vt:lpstr>
      <vt:lpstr>PCA “fits” a line going through the origin</vt:lpstr>
      <vt:lpstr>The points are projected onto the fit line and squared distances from the origin are summed up.  </vt:lpstr>
      <vt:lpstr>A user defines the number of PCA dimensions.</vt:lpstr>
      <vt:lpstr>Intuitive Example of PCA Where is the Musee Jacquemart-Andre in Paris? </vt:lpstr>
      <vt:lpstr>Intuitive Example of PCA Where is the Musee Jacquemart-Andre in Paris? </vt:lpstr>
      <vt:lpstr>Intuitive Example of PCA Where is the Musee Jacquemart-Andre in Paris? </vt:lpstr>
      <vt:lpstr>In our case, we have thousands of term vectors.</vt:lpstr>
      <vt:lpstr>In our case, we have thousands of term vectors.</vt:lpstr>
      <vt:lpstr>In our case, we have thousands of term vectors.</vt:lpstr>
      <vt:lpstr>These vectors are dense, perfect for modeling.</vt:lpstr>
      <vt:lpstr>Supervised Learning</vt:lpstr>
      <vt:lpstr>Supervised Learning</vt:lpstr>
      <vt:lpstr>The modeling function usually needs a matrix with both.</vt:lpstr>
      <vt:lpstr>Let’s open E_lsa_for modeling.R</vt:lpstr>
      <vt:lpstr>ID 3 Clusters</vt:lpstr>
      <vt:lpstr>Intuition for 3 clusters…</vt:lpstr>
      <vt:lpstr>K-Means Unsupervised</vt:lpstr>
      <vt:lpstr>Quick Refresher</vt:lpstr>
      <vt:lpstr>K Means</vt:lpstr>
      <vt:lpstr>K Means</vt:lpstr>
      <vt:lpstr>K Means</vt:lpstr>
      <vt:lpstr>K Means</vt:lpstr>
      <vt:lpstr>K Means</vt:lpstr>
      <vt:lpstr>K Means</vt:lpstr>
      <vt:lpstr>K Means</vt:lpstr>
      <vt:lpstr>K Means</vt:lpstr>
      <vt:lpstr>K-Means Unsupervised</vt:lpstr>
      <vt:lpstr>K-Means Problems</vt:lpstr>
      <vt:lpstr>You can also try K- Mediod Clustering</vt:lpstr>
      <vt:lpstr>K Means Vs Spherical K-Means</vt:lpstr>
      <vt:lpstr>Another way to measure distance</vt:lpstr>
      <vt:lpstr>Another way to measure distance</vt:lpstr>
      <vt:lpstr>Another way to measure distance</vt:lpstr>
      <vt:lpstr>Cosine</vt:lpstr>
      <vt:lpstr>Cosine</vt:lpstr>
      <vt:lpstr>Cosine</vt:lpstr>
      <vt:lpstr>Spherical K-Means</vt:lpstr>
      <vt:lpstr>Side by Side</vt:lpstr>
      <vt:lpstr>Evaluating a cluster</vt:lpstr>
      <vt:lpstr>PowerPoint Presentation</vt:lpstr>
      <vt:lpstr>Appendix</vt:lpstr>
      <vt:lpstr>Rtexttools lets you apply many methods…</vt:lpstr>
      <vt:lpstr>Rtexttools lets you apply many methods…</vt:lpstr>
      <vt:lpstr>Rtexttools lets you apply many methods…</vt:lpstr>
      <vt:lpstr>Rtexttools lets you apply many methods…</vt:lpstr>
      <vt:lpstr>Rtexttools lets you apply many methods…</vt:lpstr>
      <vt:lpstr>Simply pass in the supported algos…</vt:lpstr>
      <vt:lpstr>PowerPoint Presentation</vt:lpstr>
      <vt:lpstr>In fact, there is no a priori way to know which model is best.</vt:lpstr>
      <vt:lpstr>Let’s use rtexttools to compare models on a small data set</vt:lpstr>
      <vt:lpstr>Data Provided!</vt:lpstr>
      <vt:lpstr>Let’s solve concept drift correctly.</vt:lpstr>
      <vt:lpstr>Models are picky.</vt:lpstr>
      <vt:lpstr>Models are picky.</vt:lpstr>
      <vt:lpstr>Text is hard.</vt:lpstr>
      <vt:lpstr>Text modeling is hard.</vt:lpstr>
      <vt:lpstr>Text modeling is hard.</vt:lpstr>
      <vt:lpstr>Let’s now review to explicitly see where this occurs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4!</dc:title>
  <dc:creator>Kwartler, Edward</dc:creator>
  <cp:lastModifiedBy>Ted Kwartler</cp:lastModifiedBy>
  <cp:revision>13</cp:revision>
  <dcterms:created xsi:type="dcterms:W3CDTF">2021-01-10T22:10:44Z</dcterms:created>
  <dcterms:modified xsi:type="dcterms:W3CDTF">2024-05-22T02:39:08Z</dcterms:modified>
</cp:coreProperties>
</file>